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56" r:id="rId2"/>
    <p:sldMasterId id="2147483763" r:id="rId3"/>
  </p:sldMasterIdLst>
  <p:notesMasterIdLst>
    <p:notesMasterId r:id="rId81"/>
  </p:notesMasterIdLst>
  <p:handoutMasterIdLst>
    <p:handoutMasterId r:id="rId82"/>
  </p:handoutMasterIdLst>
  <p:sldIdLst>
    <p:sldId id="328" r:id="rId4"/>
    <p:sldId id="345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89" r:id="rId49"/>
    <p:sldId id="390" r:id="rId50"/>
    <p:sldId id="391" r:id="rId51"/>
    <p:sldId id="392" r:id="rId52"/>
    <p:sldId id="393" r:id="rId53"/>
    <p:sldId id="394" r:id="rId54"/>
    <p:sldId id="395" r:id="rId55"/>
    <p:sldId id="396" r:id="rId56"/>
    <p:sldId id="397" r:id="rId57"/>
    <p:sldId id="398" r:id="rId58"/>
    <p:sldId id="399" r:id="rId59"/>
    <p:sldId id="400" r:id="rId60"/>
    <p:sldId id="401" r:id="rId61"/>
    <p:sldId id="402" r:id="rId62"/>
    <p:sldId id="403" r:id="rId63"/>
    <p:sldId id="404" r:id="rId64"/>
    <p:sldId id="405" r:id="rId65"/>
    <p:sldId id="406" r:id="rId66"/>
    <p:sldId id="407" r:id="rId67"/>
    <p:sldId id="408" r:id="rId68"/>
    <p:sldId id="409" r:id="rId69"/>
    <p:sldId id="410" r:id="rId70"/>
    <p:sldId id="411" r:id="rId71"/>
    <p:sldId id="412" r:id="rId72"/>
    <p:sldId id="413" r:id="rId73"/>
    <p:sldId id="414" r:id="rId74"/>
    <p:sldId id="415" r:id="rId75"/>
    <p:sldId id="416" r:id="rId76"/>
    <p:sldId id="417" r:id="rId77"/>
    <p:sldId id="418" r:id="rId78"/>
    <p:sldId id="338" r:id="rId79"/>
    <p:sldId id="339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32"/>
    <a:srgbClr val="59BA55"/>
    <a:srgbClr val="038AC4"/>
    <a:srgbClr val="1F2224"/>
    <a:srgbClr val="EAE426"/>
    <a:srgbClr val="59B955"/>
    <a:srgbClr val="FF7F55"/>
    <a:srgbClr val="1F2200"/>
    <a:srgbClr val="FFFFFF"/>
    <a:srgbClr val="078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61"/>
    <p:restoredTop sz="94873"/>
  </p:normalViewPr>
  <p:slideViewPr>
    <p:cSldViewPr snapToObjects="1">
      <p:cViewPr varScale="1">
        <p:scale>
          <a:sx n="124" d="100"/>
          <a:sy n="124" d="100"/>
        </p:scale>
        <p:origin x="1024" y="176"/>
      </p:cViewPr>
      <p:guideLst/>
    </p:cSldViewPr>
  </p:slideViewPr>
  <p:outlineViewPr>
    <p:cViewPr>
      <p:scale>
        <a:sx n="33" d="100"/>
        <a:sy n="33" d="100"/>
      </p:scale>
      <p:origin x="0" y="-70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128" d="100"/>
          <a:sy n="128" d="100"/>
        </p:scale>
        <p:origin x="395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2" Type="http://schemas.openxmlformats.org/officeDocument/2006/relationships/handoutMaster" Target="handoutMasters/handout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0E505-78AE-3A44-9D45-EA3B6F1AAE9A}" type="datetimeFigureOut">
              <a:rPr lang="en-US" smtClean="0"/>
              <a:t>9/13/17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BD91A-CB99-1649-875A-DC5707513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08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94D7C-760B-1946-BEA0-768CF909E666}" type="datetimeFigureOut">
              <a:rPr lang="en-US" smtClean="0"/>
              <a:t>9/13/17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A7D68-7CEE-2141-BBE2-B2F9192BC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0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69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42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002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23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38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71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49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87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01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80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121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432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20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858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1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702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1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19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94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174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88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125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emf"/><Relationship Id="rId3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1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4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35500" y="1281215"/>
            <a:ext cx="2908300" cy="90927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86001" y="3261717"/>
            <a:ext cx="7467600" cy="12311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title </a:t>
            </a:r>
            <a:br>
              <a:rPr lang="en-US" dirty="0" smtClean="0"/>
            </a:br>
            <a:r>
              <a:rPr lang="en-US" dirty="0" smtClean="0"/>
              <a:t> 2 lines CENTERED</a:t>
            </a:r>
            <a:endParaRPr 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-1828800" y="2057400"/>
            <a:ext cx="17846443" cy="5562601"/>
            <a:chOff x="-1828800" y="2057400"/>
            <a:chExt cx="17846443" cy="5562601"/>
          </a:xfrm>
        </p:grpSpPr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828800" y="2057400"/>
              <a:ext cx="3505006" cy="55626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0210800" y="2209801"/>
              <a:ext cx="5806843" cy="5410200"/>
            </a:xfrm>
            <a:prstGeom prst="rect">
              <a:avLst/>
            </a:prstGeom>
          </p:spPr>
        </p:pic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86001" y="5437690"/>
            <a:ext cx="7467600" cy="79801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ctr" defTabSz="914400" rtl="0" eaLnBrk="1" fontAlgn="ctr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Subtitle goes here if you have one. </a:t>
            </a:r>
          </a:p>
          <a:p>
            <a:pPr lvl="0"/>
            <a:r>
              <a:rPr lang="en-US" dirty="0" smtClean="0"/>
              <a:t>It can be up to 2 lines.</a:t>
            </a:r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905000" y="685800"/>
            <a:ext cx="8382000" cy="4855524"/>
            <a:chOff x="381000" y="622862"/>
            <a:chExt cx="3581400" cy="5157228"/>
          </a:xfrm>
        </p:grpSpPr>
        <p:sp>
          <p:nvSpPr>
            <p:cNvPr id="3" name="Rectangle 2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381000" y="622862"/>
              <a:ext cx="1584622" cy="5157228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6"/>
          <p:cNvSpPr>
            <a:spLocks noGrp="1"/>
          </p:cNvSpPr>
          <p:nvPr>
            <p:ph type="pic" sz="quarter" idx="26" hasCustomPrompt="1"/>
          </p:nvPr>
        </p:nvSpPr>
        <p:spPr>
          <a:xfrm>
            <a:off x="2399449" y="1324450"/>
            <a:ext cx="2719792" cy="2637950"/>
          </a:xfrm>
          <a:prstGeom prst="ellipse">
            <a:avLst/>
          </a:prstGeom>
          <a:ln w="1016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20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Drag picture to </a:t>
            </a:r>
            <a:br>
              <a:rPr lang="en-US" dirty="0" smtClean="0"/>
            </a:br>
            <a:r>
              <a:rPr lang="en-US" dirty="0" smtClean="0"/>
              <a:t>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5897879" y="1121935"/>
            <a:ext cx="4008121" cy="4059665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medium bio about this person. Keep it under 400 characters. They know what they’re about. 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006745" y="4343400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006745" y="4770461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143000" y="557772"/>
            <a:ext cx="4648200" cy="5157228"/>
            <a:chOff x="381000" y="622862"/>
            <a:chExt cx="3581400" cy="5157228"/>
          </a:xfrm>
        </p:grpSpPr>
        <p:sp>
          <p:nvSpPr>
            <p:cNvPr id="3" name="Rectangle 2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381000" y="622862"/>
              <a:ext cx="3581400" cy="2577538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2838450" y="838200"/>
            <a:ext cx="1257300" cy="1219465"/>
          </a:xfrm>
          <a:prstGeom prst="ellipse">
            <a:avLst/>
          </a:prstGeom>
          <a:ln w="635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Drag picture to </a:t>
            </a:r>
            <a:br>
              <a:rPr lang="en-US" dirty="0" smtClean="0"/>
            </a:br>
            <a:r>
              <a:rPr lang="en-US" dirty="0" smtClean="0"/>
              <a:t>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2209800"/>
            <a:ext cx="41910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371600" y="2672307"/>
            <a:ext cx="41910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371600" y="3457153"/>
            <a:ext cx="41910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small bio about this person. Keep it under 300 characters. They know what they’re about. 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6400800" y="557772"/>
            <a:ext cx="4648200" cy="5157228"/>
            <a:chOff x="381000" y="622862"/>
            <a:chExt cx="3581400" cy="5157228"/>
          </a:xfrm>
        </p:grpSpPr>
        <p:sp>
          <p:nvSpPr>
            <p:cNvPr id="10" name="Rectangle 9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81000" y="622862"/>
              <a:ext cx="3581400" cy="2577538"/>
            </a:xfrm>
            <a:prstGeom prst="rect">
              <a:avLst/>
            </a:prstGeom>
            <a:solidFill>
              <a:srgbClr val="59BA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Picture Placeholder 6"/>
          <p:cNvSpPr>
            <a:spLocks noGrp="1"/>
          </p:cNvSpPr>
          <p:nvPr>
            <p:ph type="pic" sz="quarter" idx="26" hasCustomPrompt="1"/>
          </p:nvPr>
        </p:nvSpPr>
        <p:spPr>
          <a:xfrm>
            <a:off x="8096250" y="838200"/>
            <a:ext cx="1257300" cy="1219465"/>
          </a:xfrm>
          <a:prstGeom prst="ellipse">
            <a:avLst/>
          </a:prstGeom>
          <a:ln w="635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Drag picture to </a:t>
            </a:r>
            <a:br>
              <a:rPr lang="en-US" dirty="0" smtClean="0"/>
            </a:br>
            <a:r>
              <a:rPr lang="en-US" dirty="0" smtClean="0"/>
              <a:t>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629400" y="2220910"/>
            <a:ext cx="41910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629400" y="2672307"/>
            <a:ext cx="41910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6629400" y="3457153"/>
            <a:ext cx="41910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small bio about this person. Keep it under 300 characters. They know what they’re about. 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381000" y="557772"/>
            <a:ext cx="3657600" cy="5157228"/>
            <a:chOff x="381000" y="622862"/>
            <a:chExt cx="3581400" cy="5157228"/>
          </a:xfrm>
        </p:grpSpPr>
        <p:sp>
          <p:nvSpPr>
            <p:cNvPr id="3" name="Rectangle 2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381000" y="622862"/>
              <a:ext cx="3581400" cy="2577538"/>
            </a:xfrm>
            <a:prstGeom prst="rect">
              <a:avLst/>
            </a:prstGeom>
            <a:solidFill>
              <a:srgbClr val="59BA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1619250" y="877616"/>
            <a:ext cx="1257300" cy="1219465"/>
          </a:xfrm>
          <a:prstGeom prst="ellipse">
            <a:avLst/>
          </a:prstGeom>
          <a:ln w="635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Drag picture to </a:t>
            </a:r>
            <a:br>
              <a:rPr lang="en-US" dirty="0" smtClean="0"/>
            </a:br>
            <a:r>
              <a:rPr lang="en-US" dirty="0" smtClean="0"/>
              <a:t>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220910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2647971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33400" y="3457153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short bio about this person. Keep it under 200 characters. They know what they’re about. 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267200" y="557772"/>
            <a:ext cx="3657600" cy="5157228"/>
            <a:chOff x="381000" y="622862"/>
            <a:chExt cx="3581400" cy="5157228"/>
          </a:xfrm>
        </p:grpSpPr>
        <p:sp>
          <p:nvSpPr>
            <p:cNvPr id="10" name="Rectangle 9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81000" y="622862"/>
              <a:ext cx="3581400" cy="2577538"/>
            </a:xfrm>
            <a:prstGeom prst="rect">
              <a:avLst/>
            </a:prstGeom>
            <a:solidFill>
              <a:srgbClr val="038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Picture Placeholder 6"/>
          <p:cNvSpPr>
            <a:spLocks noGrp="1"/>
          </p:cNvSpPr>
          <p:nvPr>
            <p:ph type="pic" sz="quarter" idx="26" hasCustomPrompt="1"/>
          </p:nvPr>
        </p:nvSpPr>
        <p:spPr>
          <a:xfrm>
            <a:off x="5505450" y="877616"/>
            <a:ext cx="1257300" cy="1219465"/>
          </a:xfrm>
          <a:prstGeom prst="ellipse">
            <a:avLst/>
          </a:prstGeom>
          <a:ln w="635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Drag picture to </a:t>
            </a:r>
            <a:br>
              <a:rPr lang="en-US" dirty="0" smtClean="0"/>
            </a:br>
            <a:r>
              <a:rPr lang="en-US" dirty="0" smtClean="0"/>
              <a:t>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4343400" y="2220910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343400" y="2647971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4419600" y="3457153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short bio about this person. Keep it under 200 characters. They know what they’re about. 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8153400" y="557772"/>
            <a:ext cx="3657600" cy="5157228"/>
            <a:chOff x="381000" y="622862"/>
            <a:chExt cx="3581400" cy="515722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81000" y="622862"/>
              <a:ext cx="3581400" cy="2577538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Picture Placeholder 6"/>
          <p:cNvSpPr>
            <a:spLocks noGrp="1"/>
          </p:cNvSpPr>
          <p:nvPr>
            <p:ph type="pic" sz="quarter" idx="30" hasCustomPrompt="1"/>
          </p:nvPr>
        </p:nvSpPr>
        <p:spPr>
          <a:xfrm>
            <a:off x="9391650" y="877616"/>
            <a:ext cx="1257300" cy="1219465"/>
          </a:xfrm>
          <a:prstGeom prst="ellipse">
            <a:avLst/>
          </a:prstGeom>
          <a:ln w="635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Drag picture to </a:t>
            </a:r>
            <a:br>
              <a:rPr lang="en-US" dirty="0" smtClean="0"/>
            </a:br>
            <a:r>
              <a:rPr lang="en-US" dirty="0" smtClean="0"/>
              <a:t>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8229600" y="2220910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8229600" y="2647971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8305800" y="3457153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short bio about this person. Keep it under 200 characters. They know what they’re about.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905000" y="783276"/>
            <a:ext cx="8382000" cy="4855524"/>
            <a:chOff x="381000" y="622862"/>
            <a:chExt cx="3581400" cy="5157228"/>
          </a:xfrm>
        </p:grpSpPr>
        <p:sp>
          <p:nvSpPr>
            <p:cNvPr id="3" name="Rectangle 2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381000" y="622862"/>
              <a:ext cx="3581400" cy="1375891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2092378" y="2326177"/>
            <a:ext cx="7966022" cy="3029099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large bio about this person. Keep it under 600 characters. They know what they’re about. 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209800" y="1011876"/>
            <a:ext cx="3886200" cy="3520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09800" y="1550583"/>
            <a:ext cx="3886200" cy="299493"/>
          </a:xfrm>
          <a:prstGeom prst="rect">
            <a:avLst/>
          </a:prstGeom>
        </p:spPr>
        <p:txBody>
          <a:bodyPr tIns="0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peakers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143000" y="557772"/>
            <a:ext cx="4648200" cy="5157228"/>
            <a:chOff x="381000" y="622862"/>
            <a:chExt cx="3581400" cy="5157228"/>
          </a:xfrm>
        </p:grpSpPr>
        <p:sp>
          <p:nvSpPr>
            <p:cNvPr id="3" name="Rectangle 2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381000" y="622862"/>
              <a:ext cx="3581400" cy="1423428"/>
            </a:xfrm>
            <a:prstGeom prst="rect">
              <a:avLst/>
            </a:prstGeom>
            <a:solidFill>
              <a:srgbClr val="59BA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894811"/>
            <a:ext cx="41910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371600" y="1357318"/>
            <a:ext cx="41910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371600" y="2318239"/>
            <a:ext cx="4191000" cy="3179271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small bio about this person. Keep it under 300 characters. They know what they’re about. 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6400800" y="557772"/>
            <a:ext cx="4648200" cy="5157228"/>
            <a:chOff x="381000" y="622862"/>
            <a:chExt cx="3581400" cy="5157228"/>
          </a:xfrm>
        </p:grpSpPr>
        <p:sp>
          <p:nvSpPr>
            <p:cNvPr id="9" name="Rectangle 8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81000" y="622862"/>
              <a:ext cx="3581400" cy="1423428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629400" y="891763"/>
            <a:ext cx="41910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629400" y="1343160"/>
            <a:ext cx="41910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6629400" y="2315191"/>
            <a:ext cx="4191000" cy="3182319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small bio about this person. Keep it under 300 characters. They know what they’re about.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peakers n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381000" y="914400"/>
            <a:ext cx="3657600" cy="4471428"/>
            <a:chOff x="381000" y="622862"/>
            <a:chExt cx="3581400" cy="4471428"/>
          </a:xfrm>
        </p:grpSpPr>
        <p:sp>
          <p:nvSpPr>
            <p:cNvPr id="8" name="Rectangle 7"/>
            <p:cNvSpPr/>
            <p:nvPr userDrawn="1"/>
          </p:nvSpPr>
          <p:spPr>
            <a:xfrm>
              <a:off x="381000" y="622862"/>
              <a:ext cx="3581400" cy="44714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81000" y="622862"/>
              <a:ext cx="3581400" cy="1271028"/>
            </a:xfrm>
            <a:prstGeom prst="rect">
              <a:avLst/>
            </a:prstGeom>
            <a:solidFill>
              <a:srgbClr val="59BA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194828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621889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33400" y="2465856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short bio about this person. Keep it under 200 characters. They know what they’re about.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267200" y="914400"/>
            <a:ext cx="3657600" cy="4471428"/>
            <a:chOff x="381000" y="622862"/>
            <a:chExt cx="3581400" cy="4471428"/>
          </a:xfrm>
        </p:grpSpPr>
        <p:sp>
          <p:nvSpPr>
            <p:cNvPr id="14" name="Rectangle 13"/>
            <p:cNvSpPr/>
            <p:nvPr userDrawn="1"/>
          </p:nvSpPr>
          <p:spPr>
            <a:xfrm>
              <a:off x="381000" y="622862"/>
              <a:ext cx="3581400" cy="44714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81000" y="622862"/>
              <a:ext cx="3581400" cy="1271028"/>
            </a:xfrm>
            <a:prstGeom prst="rect">
              <a:avLst/>
            </a:prstGeom>
            <a:solidFill>
              <a:srgbClr val="038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4343400" y="1194828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343400" y="1621889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4419600" y="2465856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short bio about this person. Keep it under 200 characters. They know what they’re about. 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8153400" y="914400"/>
            <a:ext cx="3657600" cy="4471428"/>
            <a:chOff x="381000" y="622862"/>
            <a:chExt cx="3581400" cy="447142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381000" y="622862"/>
              <a:ext cx="3581400" cy="44714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381000" y="622862"/>
              <a:ext cx="3581400" cy="1271028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8229600" y="1194828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8229600" y="1621889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8305800" y="2465856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short bio about this person. Keep it under 200 characters. They know what they’re about. </a:t>
            </a:r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599" y="3505200"/>
            <a:ext cx="10515601" cy="2438399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.LucidaGrandeUI" charset="0"/>
              <a:buChar char="►"/>
              <a:tabLst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en-US" dirty="0" smtClean="0"/>
              <a:t>Click to edit bullet style</a:t>
            </a:r>
          </a:p>
          <a:p>
            <a:pPr lvl="1"/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2138" y="1828800"/>
            <a:ext cx="10503062" cy="16764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Paragraph master text style. Paragraph master text style. Paragraph master text style. Paragraph master text style.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597" y="380999"/>
            <a:ext cx="10515603" cy="99060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3200" baseline="0">
                <a:latin typeface="Roboto Medium" charset="0"/>
              </a:defRPr>
            </a:lvl2pPr>
            <a:lvl3pPr marL="914400" indent="0">
              <a:buFontTx/>
              <a:buNone/>
              <a:defRPr sz="3200" baseline="0">
                <a:latin typeface="Roboto Medium" charset="0"/>
              </a:defRPr>
            </a:lvl3pPr>
            <a:lvl4pPr marL="1371600" indent="0">
              <a:buFontTx/>
              <a:buNone/>
              <a:defRPr sz="3200" baseline="0">
                <a:latin typeface="Roboto Medium" charset="0"/>
              </a:defRPr>
            </a:lvl4pPr>
            <a:lvl5pPr marL="1828800" indent="0">
              <a:buFontTx/>
              <a:buNone/>
              <a:defRPr sz="3200" baseline="0">
                <a:latin typeface="Roboto Medium" charset="0"/>
              </a:defRPr>
            </a:lvl5pPr>
          </a:lstStyle>
          <a:p>
            <a:pPr lvl="0"/>
            <a:r>
              <a:rPr lang="en-US" dirty="0" smtClean="0"/>
              <a:t>Click to edit titles. Can be up to 2 lines.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3048000"/>
            <a:ext cx="5334000" cy="2895600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.LucidaGrandeUI" charset="0"/>
              <a:buChar char="►"/>
              <a:tabLst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bullet style</a:t>
            </a:r>
          </a:p>
          <a:p>
            <a:pPr lvl="1"/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2138" y="1828800"/>
            <a:ext cx="5321462" cy="1219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Paragraph master text style. Paragraph master text style. Paragraph master text style. Paragraph master text style. 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3048000"/>
            <a:ext cx="5180903" cy="2895600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.LucidaGrandeUI" charset="0"/>
              <a:buChar char="►"/>
              <a:tabLst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bullet style</a:t>
            </a:r>
          </a:p>
          <a:p>
            <a:pPr lvl="1"/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1828800"/>
            <a:ext cx="5181601" cy="1219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Paragraph master text style. Paragraph master text style. Paragraph master text style. Paragraph master text style. 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7" y="380999"/>
            <a:ext cx="10972106" cy="99060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3200" baseline="0">
                <a:latin typeface="Roboto Medium" charset="0"/>
              </a:defRPr>
            </a:lvl2pPr>
            <a:lvl3pPr marL="914400" indent="0">
              <a:buFontTx/>
              <a:buNone/>
              <a:defRPr sz="3200" baseline="0">
                <a:latin typeface="Roboto Medium" charset="0"/>
              </a:defRPr>
            </a:lvl3pPr>
            <a:lvl4pPr marL="1371600" indent="0">
              <a:buFontTx/>
              <a:buNone/>
              <a:defRPr sz="3200" baseline="0">
                <a:latin typeface="Roboto Medium" charset="0"/>
              </a:defRPr>
            </a:lvl4pPr>
            <a:lvl5pPr marL="1828800" indent="0">
              <a:buFontTx/>
              <a:buNone/>
              <a:defRPr sz="3200" baseline="0">
                <a:latin typeface="Roboto Medium" charset="0"/>
              </a:defRPr>
            </a:lvl5pPr>
          </a:lstStyle>
          <a:p>
            <a:pPr lvl="0"/>
            <a:r>
              <a:rPr lang="en-US" dirty="0" smtClean="0"/>
              <a:t>Click to edit titles. Can be up to 2 lines.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6324600" y="1828800"/>
            <a:ext cx="4876800" cy="4114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10099622" y="533400"/>
            <a:ext cx="5125227" cy="5615028"/>
            <a:chOff x="10099622" y="522210"/>
            <a:chExt cx="5125227" cy="5615028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0800000">
              <a:off x="10099622" y="2682008"/>
              <a:ext cx="5097319" cy="345523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323006" y="522210"/>
              <a:ext cx="3901843" cy="3635323"/>
            </a:xfrm>
            <a:prstGeom prst="rect">
              <a:avLst/>
            </a:prstGeom>
          </p:spPr>
        </p:pic>
      </p:grp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597" y="380999"/>
            <a:ext cx="10591803" cy="99060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3200" baseline="0">
                <a:latin typeface="Roboto Medium" charset="0"/>
              </a:defRPr>
            </a:lvl2pPr>
            <a:lvl3pPr marL="914400" indent="0">
              <a:buFontTx/>
              <a:buNone/>
              <a:defRPr sz="3200" baseline="0">
                <a:latin typeface="Roboto Medium" charset="0"/>
              </a:defRPr>
            </a:lvl3pPr>
            <a:lvl4pPr marL="1371600" indent="0">
              <a:buFontTx/>
              <a:buNone/>
              <a:defRPr sz="3200" baseline="0">
                <a:latin typeface="Roboto Medium" charset="0"/>
              </a:defRPr>
            </a:lvl4pPr>
            <a:lvl5pPr marL="1828800" indent="0">
              <a:buFontTx/>
              <a:buNone/>
              <a:defRPr sz="3200" baseline="0">
                <a:latin typeface="Roboto Medium" charset="0"/>
              </a:defRPr>
            </a:lvl5pPr>
          </a:lstStyle>
          <a:p>
            <a:pPr lvl="0"/>
            <a:r>
              <a:rPr lang="en-US" dirty="0" smtClean="0"/>
              <a:t>Click to edit titles. Can be up to 2 lines.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3048000"/>
            <a:ext cx="5334000" cy="2895600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.LucidaGrandeUI" charset="0"/>
              <a:buChar char="►"/>
              <a:tabLst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bullet style</a:t>
            </a:r>
          </a:p>
          <a:p>
            <a:pPr lvl="0"/>
            <a:r>
              <a:rPr lang="en-US" dirty="0" smtClean="0"/>
              <a:t>Click to edit bullet style</a:t>
            </a:r>
          </a:p>
          <a:p>
            <a:pPr lvl="1"/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2138" y="1828800"/>
            <a:ext cx="5321462" cy="1219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Paragraph master text style. Paragraph master text style. Paragraph master text style. Paragraph master text style.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93" y="0"/>
            <a:ext cx="12192000" cy="68580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86001" y="2197894"/>
            <a:ext cx="7467600" cy="12311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title </a:t>
            </a:r>
            <a:br>
              <a:rPr lang="en-US" dirty="0" smtClean="0"/>
            </a:br>
            <a:r>
              <a:rPr lang="en-US" dirty="0" smtClean="0"/>
              <a:t> 2 lines CENTERED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143000" y="2578100"/>
            <a:ext cx="15750364" cy="4127500"/>
            <a:chOff x="-1143000" y="2578100"/>
            <a:chExt cx="15750364" cy="4127500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111564" y="2667000"/>
              <a:ext cx="4495800" cy="39497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143000" y="2578100"/>
              <a:ext cx="2781300" cy="4127500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24400" y="5128540"/>
            <a:ext cx="2743200" cy="46618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9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438401" y="2455281"/>
            <a:ext cx="7315199" cy="1969770"/>
          </a:xfrm>
          <a:prstGeom prst="rect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txBody>
          <a:bodyPr wrap="square" lIns="365760" tIns="365760" rIns="365760" bIns="365760" anchor="ctr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Here to enter title (up to 3 lines)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438401" y="5437690"/>
            <a:ext cx="7315200" cy="79801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ctr" defTabSz="914400" rtl="0" eaLnBrk="1" fontAlgn="ctr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Click here to enter subtitle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143000" y="2578100"/>
            <a:ext cx="15750364" cy="4127500"/>
            <a:chOff x="-1143000" y="2578100"/>
            <a:chExt cx="15750364" cy="4127500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111564" y="2667000"/>
              <a:ext cx="4495800" cy="39497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143000" y="2578100"/>
              <a:ext cx="2781300" cy="412750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438401" y="2455281"/>
            <a:ext cx="7315199" cy="1969770"/>
          </a:xfrm>
          <a:prstGeom prst="rect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txBody>
          <a:bodyPr wrap="square" lIns="365760" tIns="365760" rIns="365760" bIns="365760" anchor="ctr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Here to enter title (up to 3 lines)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15200" y="7171395"/>
            <a:ext cx="4495800" cy="44069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143000" y="2578100"/>
            <a:ext cx="15750364" cy="4127500"/>
            <a:chOff x="-1143000" y="2578100"/>
            <a:chExt cx="15750364" cy="4127500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0111564" y="2667000"/>
              <a:ext cx="4495800" cy="39497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1143000" y="2578100"/>
              <a:ext cx="2781300" cy="4127500"/>
            </a:xfrm>
            <a:prstGeom prst="rect">
              <a:avLst/>
            </a:prstGeom>
          </p:spPr>
        </p:pic>
      </p:grp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438401" y="5437690"/>
            <a:ext cx="7315200" cy="79801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ctr" defTabSz="914400" rtl="0" eaLnBrk="1" fontAlgn="ctr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Click here to enter subtitle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438401" y="2455281"/>
            <a:ext cx="7315199" cy="1969770"/>
          </a:xfrm>
          <a:prstGeom prst="rect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txBody>
          <a:bodyPr wrap="square" lIns="365760" tIns="365760" rIns="365760" bIns="365760" anchor="ctr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Here to enter title (up to 3 lines)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143000" y="2578100"/>
            <a:ext cx="15750364" cy="4127500"/>
            <a:chOff x="-1143000" y="2578100"/>
            <a:chExt cx="15750364" cy="4127500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111564" y="2667000"/>
              <a:ext cx="4495800" cy="39497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143000" y="2578100"/>
              <a:ext cx="2781300" cy="4127500"/>
            </a:xfrm>
            <a:prstGeom prst="rect">
              <a:avLst/>
            </a:prstGeom>
          </p:spPr>
        </p:pic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438401" y="5437690"/>
            <a:ext cx="7315200" cy="79801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ctr" defTabSz="914400" rtl="0" eaLnBrk="1" fontAlgn="ctr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Click here to 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60696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it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93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352800" y="2786141"/>
            <a:ext cx="5486400" cy="1308050"/>
          </a:xfrm>
          <a:prstGeom prst="rect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txBody>
          <a:bodyPr wrap="square" lIns="365760" tIns="365760" rIns="365760" bIns="320040" anchor="ctr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ANY QUESTIONS?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06000" y="6246742"/>
            <a:ext cx="1676400" cy="1639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352800" y="2786140"/>
            <a:ext cx="5486400" cy="1308050"/>
          </a:xfrm>
          <a:prstGeom prst="rect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txBody>
          <a:bodyPr wrap="square" lIns="365760" tIns="365760" rIns="365760" bIns="320040" anchor="ctr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06000" y="6246742"/>
            <a:ext cx="1676400" cy="16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42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838075" y="5649116"/>
            <a:ext cx="6038989" cy="291159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authortwitter</a:t>
            </a:r>
            <a:r>
              <a:rPr lang="en-US" dirty="0" smtClean="0"/>
              <a:t>   www.authorsite.com</a:t>
            </a:r>
            <a:endParaRPr lang="en-US" dirty="0"/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838075" y="5297609"/>
            <a:ext cx="6038989" cy="190400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6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AUTHOR TITLE IN ALL CAPS  </a:t>
            </a:r>
            <a:endParaRPr lang="en-US" dirty="0"/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838075" y="4957764"/>
            <a:ext cx="3544396" cy="291159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4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63976" y="4623383"/>
            <a:ext cx="1627632" cy="1627632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20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Click to add author photo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63976" y="3293590"/>
            <a:ext cx="10516334" cy="1006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MODULE ONE TITLE IN ALL CAPS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11695" y="2996630"/>
            <a:ext cx="10768615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964084" y="394774"/>
            <a:ext cx="10516226" cy="2381119"/>
          </a:xfrm>
          <a:prstGeom prst="rect">
            <a:avLst/>
          </a:prstGeom>
        </p:spPr>
        <p:txBody>
          <a:bodyPr anchor="b"/>
          <a:lstStyle>
            <a:lvl1pPr algn="l">
              <a:defRPr sz="4499" b="0" i="0" spc="-112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Course/Module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2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6518" y="505084"/>
            <a:ext cx="10778971" cy="43713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417638"/>
            <a:ext cx="11525250" cy="5260975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/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257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8" Type="http://schemas.openxmlformats.org/officeDocument/2006/relationships/image" Target="../media/image15.jpeg"/><Relationship Id="rId9" Type="http://schemas.microsoft.com/office/2007/relationships/hdphoto" Target="../media/hdphoto7.wdp"/><Relationship Id="rId10" Type="http://schemas.openxmlformats.org/officeDocument/2006/relationships/image" Target="../media/image16.e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theme" Target="../theme/theme3.xml"/><Relationship Id="rId5" Type="http://schemas.openxmlformats.org/officeDocument/2006/relationships/image" Target="../media/image17.emf"/><Relationship Id="rId6" Type="http://schemas.openxmlformats.org/officeDocument/2006/relationships/image" Target="../media/image4.emf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9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68" r:id="rId2"/>
    <p:sldLayoutId id="2147483751" r:id="rId3"/>
    <p:sldLayoutId id="2147483753" r:id="rId4"/>
    <p:sldLayoutId id="2147483750" r:id="rId5"/>
    <p:sldLayoutId id="2147483747" r:id="rId6"/>
    <p:sldLayoutId id="2147483746" r:id="rId7"/>
    <p:sldLayoutId id="2147483769" r:id="rId8"/>
    <p:sldLayoutId id="2147483770" r:id="rId9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 spc="0" baseline="0">
          <a:solidFill>
            <a:schemeClr val="tx1">
              <a:lumMod val="65000"/>
              <a:lumOff val="35000"/>
            </a:schemeClr>
          </a:solidFill>
          <a:latin typeface="Gotham Book" charset="0"/>
          <a:ea typeface="Gotham Book" charset="0"/>
          <a:cs typeface="Gotham Boo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384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2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0"/>
                    </a14:imgEffect>
                    <a14:imgEffect>
                      <a14:colorTemperature colorTemp="4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0" y="6273487"/>
            <a:ext cx="12192000" cy="584512"/>
            <a:chOff x="0" y="6273487"/>
            <a:chExt cx="12192000" cy="584512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6273487"/>
              <a:ext cx="12192000" cy="584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609600" y="6473155"/>
              <a:ext cx="1476366" cy="2000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300" baseline="0" dirty="0" smtClean="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#</a:t>
              </a:r>
              <a:r>
                <a:rPr lang="en-US" sz="1200" b="1" baseline="0" dirty="0" smtClean="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SPICEWORLD2017</a:t>
              </a:r>
              <a:endParaRPr lang="en-US" sz="1200" b="1" baseline="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0370589" y="6511377"/>
              <a:ext cx="1211811" cy="118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265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1" r:id="rId2"/>
    <p:sldLayoutId id="2147483760" r:id="rId3"/>
    <p:sldLayoutId id="2147483759" r:id="rId4"/>
    <p:sldLayoutId id="2147483758" r:id="rId5"/>
    <p:sldLayoutId id="214748375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6273487"/>
            <a:ext cx="12192000" cy="584512"/>
            <a:chOff x="0" y="6273487"/>
            <a:chExt cx="12192000" cy="584512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6273487"/>
              <a:ext cx="12192000" cy="584512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609600" y="6473155"/>
              <a:ext cx="145873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baseline="0" dirty="0" smtClean="0">
                  <a:ln>
                    <a:noFill/>
                  </a:ln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#SPICEWORLD2017</a:t>
              </a:r>
              <a:endParaRPr lang="en-US" sz="1200" b="1" baseline="0" dirty="0">
                <a:ln>
                  <a:noFill/>
                </a:ln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10099622" y="533400"/>
            <a:ext cx="5125227" cy="5615028"/>
            <a:chOff x="10099622" y="522210"/>
            <a:chExt cx="5125227" cy="5615028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rot="10800000">
              <a:off x="10099622" y="2682008"/>
              <a:ext cx="5097319" cy="345523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1323006" y="522210"/>
              <a:ext cx="3901843" cy="3635323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363200" y="6531577"/>
            <a:ext cx="1447800" cy="14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1" y="3261717"/>
            <a:ext cx="7467600" cy="615553"/>
          </a:xfrm>
        </p:spPr>
        <p:txBody>
          <a:bodyPr/>
          <a:lstStyle/>
          <a:p>
            <a:r>
              <a:rPr lang="en-US" dirty="0" smtClean="0"/>
              <a:t>PowerShell Workshop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 smtClean="0"/>
              <a:t>Getting Started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79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n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59" y="3514811"/>
            <a:ext cx="4043151" cy="3107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Launching PowerShell for the </a:t>
            </a:r>
            <a:r>
              <a:rPr lang="en-GB" dirty="0" smtClean="0"/>
              <a:t>Administrator</a:t>
            </a:r>
            <a:r>
              <a:rPr lang="en-GB" dirty="0"/>
              <a:t/>
            </a:r>
            <a:br>
              <a:rPr lang="en-GB" dirty="0"/>
            </a:b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961111" y="1951010"/>
            <a:ext cx="3939590" cy="4425784"/>
            <a:chOff x="0" y="0"/>
            <a:chExt cx="5520" cy="6392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9" t="2100" r="4776" b="6200"/>
            <a:stretch>
              <a:fillRect/>
            </a:stretch>
          </p:blipFill>
          <p:spPr bwMode="auto">
            <a:xfrm>
              <a:off x="128" y="96"/>
              <a:ext cx="5264" cy="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520" cy="6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7" descr="Win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9" y="1057993"/>
            <a:ext cx="10408203" cy="239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3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Customize the s</a:t>
            </a:r>
            <a:r>
              <a:rPr lang="en-GB" dirty="0" smtClean="0"/>
              <a:t>hell </a:t>
            </a:r>
            <a:r>
              <a:rPr lang="en-GB" dirty="0"/>
              <a:t>for comfort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3" y="1379023"/>
            <a:ext cx="3583798" cy="4068095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795" y="1359986"/>
            <a:ext cx="3606098" cy="4093926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446" y="1353745"/>
            <a:ext cx="3581520" cy="4064462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4852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Getting familiar with the shell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79413" y="1011722"/>
            <a:ext cx="6349916" cy="5731705"/>
          </a:xfrm>
        </p:spPr>
        <p:txBody>
          <a:bodyPr/>
          <a:lstStyle/>
          <a:p>
            <a:r>
              <a:rPr lang="en-US" dirty="0" smtClean="0"/>
              <a:t>Cmdlets : Verb – Noun</a:t>
            </a:r>
          </a:p>
          <a:p>
            <a:r>
              <a:rPr lang="en-US" dirty="0" smtClean="0"/>
              <a:t>Native commands work!</a:t>
            </a:r>
          </a:p>
          <a:p>
            <a:r>
              <a:rPr lang="en-US" dirty="0" smtClean="0"/>
              <a:t>Examples – Ping, </a:t>
            </a:r>
            <a:r>
              <a:rPr lang="en-US" dirty="0" err="1" smtClean="0"/>
              <a:t>IPConfig</a:t>
            </a:r>
            <a:r>
              <a:rPr lang="en-US" dirty="0" smtClean="0"/>
              <a:t>, </a:t>
            </a:r>
            <a:r>
              <a:rPr lang="en-US" dirty="0" err="1" smtClean="0"/>
              <a:t>calc</a:t>
            </a:r>
            <a:r>
              <a:rPr lang="en-US" dirty="0" smtClean="0"/>
              <a:t>, notepad, </a:t>
            </a:r>
            <a:r>
              <a:rPr lang="en-US" dirty="0" err="1" smtClean="0"/>
              <a:t>mspaint</a:t>
            </a:r>
            <a:endParaRPr lang="en-US" dirty="0" smtClean="0"/>
          </a:p>
          <a:p>
            <a:r>
              <a:rPr lang="en-US" dirty="0" err="1"/>
              <a:t>cls</a:t>
            </a:r>
            <a:r>
              <a:rPr lang="en-US" dirty="0"/>
              <a:t> - Clear-Host</a:t>
            </a:r>
          </a:p>
          <a:p>
            <a:r>
              <a:rPr lang="en-US" dirty="0"/>
              <a:t>cd - Set-Location</a:t>
            </a:r>
          </a:p>
          <a:p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dirty="0" err="1"/>
              <a:t>ls</a:t>
            </a:r>
            <a:r>
              <a:rPr lang="en-US" dirty="0"/>
              <a:t> - Get-</a:t>
            </a:r>
            <a:r>
              <a:rPr lang="en-US" dirty="0" err="1"/>
              <a:t>Childitem</a:t>
            </a:r>
            <a:endParaRPr lang="en-US" dirty="0"/>
          </a:p>
          <a:p>
            <a:r>
              <a:rPr lang="en-US" dirty="0"/>
              <a:t>type, cat - Get-Content</a:t>
            </a:r>
          </a:p>
          <a:p>
            <a:r>
              <a:rPr lang="en-US" dirty="0"/>
              <a:t>Copy, </a:t>
            </a:r>
            <a:r>
              <a:rPr lang="en-US" dirty="0" err="1"/>
              <a:t>cp</a:t>
            </a:r>
            <a:r>
              <a:rPr lang="en-US" dirty="0"/>
              <a:t> - Copy-item</a:t>
            </a:r>
          </a:p>
        </p:txBody>
      </p:sp>
    </p:spTree>
    <p:extLst>
      <p:ext uri="{BB962C8B-B14F-4D97-AF65-F5344CB8AC3E}">
        <p14:creationId xmlns:p14="http://schemas.microsoft.com/office/powerpoint/2010/main" val="1212574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Help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Why you need help</a:t>
            </a:r>
          </a:p>
          <a:p>
            <a:r>
              <a:rPr lang="en-GB" dirty="0" smtClean="0"/>
              <a:t>Updatable Help</a:t>
            </a:r>
          </a:p>
          <a:p>
            <a:r>
              <a:rPr lang="en-GB" dirty="0" smtClean="0"/>
              <a:t>Discoverability with the Help system</a:t>
            </a:r>
          </a:p>
          <a:p>
            <a:r>
              <a:rPr lang="en-GB" dirty="0" smtClean="0"/>
              <a:t>Understanding Syntax</a:t>
            </a:r>
          </a:p>
          <a:p>
            <a:r>
              <a:rPr lang="en-GB" dirty="0" smtClean="0"/>
              <a:t>Real-World using Help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4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Why you need help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Vast resource at your finger tips to help make you successful </a:t>
            </a:r>
          </a:p>
          <a:p>
            <a:r>
              <a:rPr lang="en-US" dirty="0" smtClean="0"/>
              <a:t>Don’t memorize – Discover!</a:t>
            </a:r>
          </a:p>
          <a:p>
            <a:r>
              <a:rPr lang="en-US" dirty="0" smtClean="0"/>
              <a:t>Thousands of cmdlets – all have help!</a:t>
            </a:r>
          </a:p>
          <a:p>
            <a:r>
              <a:rPr lang="en-US" dirty="0" smtClean="0"/>
              <a:t>Scripting resources and information</a:t>
            </a:r>
          </a:p>
          <a:p>
            <a:r>
              <a:rPr lang="en-US" dirty="0" smtClean="0"/>
              <a:t>Advanced PowerShell configuration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0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Updatable Help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79413" y="4635287"/>
            <a:ext cx="11525250" cy="2043325"/>
          </a:xfrm>
        </p:spPr>
        <p:txBody>
          <a:bodyPr/>
          <a:lstStyle/>
          <a:p>
            <a:r>
              <a:rPr lang="en-US" dirty="0" smtClean="0"/>
              <a:t>Update to the latest version of Help</a:t>
            </a:r>
          </a:p>
          <a:p>
            <a:r>
              <a:rPr lang="en-US" dirty="0" smtClean="0"/>
              <a:t>Save-Help to save to a local location</a:t>
            </a:r>
            <a:endParaRPr lang="en-US" dirty="0"/>
          </a:p>
        </p:txBody>
      </p:sp>
      <p:pic>
        <p:nvPicPr>
          <p:cNvPr id="5" name="Picture 4" descr="Update-Hel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79" y="1029407"/>
            <a:ext cx="9805968" cy="32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6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Discoverability with the Help system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44873" y="1139180"/>
            <a:ext cx="11525250" cy="5303083"/>
          </a:xfrm>
        </p:spPr>
        <p:txBody>
          <a:bodyPr/>
          <a:lstStyle/>
          <a:p>
            <a:r>
              <a:rPr lang="en-US" dirty="0" smtClean="0"/>
              <a:t>Get-Help versus Help and Man</a:t>
            </a:r>
          </a:p>
          <a:p>
            <a:r>
              <a:rPr lang="en-US" dirty="0"/>
              <a:t>Help &lt;cmdlet&gt;</a:t>
            </a:r>
          </a:p>
          <a:p>
            <a:r>
              <a:rPr lang="en-US" dirty="0"/>
              <a:t>Help *partial*</a:t>
            </a:r>
          </a:p>
          <a:p>
            <a:r>
              <a:rPr lang="en-US" dirty="0"/>
              <a:t>Help &lt;verb/noun&gt;</a:t>
            </a:r>
          </a:p>
          <a:p>
            <a:r>
              <a:rPr lang="en-US" dirty="0"/>
              <a:t>Help &lt;cmdlet&gt; -Full</a:t>
            </a:r>
          </a:p>
          <a:p>
            <a:r>
              <a:rPr lang="en-US" dirty="0"/>
              <a:t>Help &lt;cmdlet&gt; -</a:t>
            </a:r>
            <a:r>
              <a:rPr lang="en-US" dirty="0" smtClean="0"/>
              <a:t>Online</a:t>
            </a:r>
          </a:p>
          <a:p>
            <a:r>
              <a:rPr lang="en-US" dirty="0"/>
              <a:t>Help &lt;cmdlet&gt; </a:t>
            </a:r>
            <a:r>
              <a:rPr lang="en-US" dirty="0" smtClean="0"/>
              <a:t>-</a:t>
            </a:r>
            <a:r>
              <a:rPr lang="en-US" dirty="0" err="1" smtClean="0"/>
              <a:t>ShowCommand</a:t>
            </a:r>
            <a:endParaRPr lang="en-US" dirty="0"/>
          </a:p>
          <a:p>
            <a:r>
              <a:rPr lang="en-US" dirty="0"/>
              <a:t>Get-Help About_*</a:t>
            </a:r>
          </a:p>
        </p:txBody>
      </p:sp>
      <p:pic>
        <p:nvPicPr>
          <p:cNvPr id="5" name="Picture 4" descr="hel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648" y="2041510"/>
            <a:ext cx="6644684" cy="296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Understanding Syntax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43756" y="3705612"/>
            <a:ext cx="11525250" cy="786298"/>
          </a:xfrm>
        </p:spPr>
        <p:txBody>
          <a:bodyPr/>
          <a:lstStyle/>
          <a:p>
            <a:r>
              <a:rPr lang="en-US" dirty="0" smtClean="0"/>
              <a:t>The meaning of Syntax</a:t>
            </a:r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98" y="1686404"/>
            <a:ext cx="10403076" cy="1901760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22340" y="1003512"/>
            <a:ext cx="11525250" cy="786298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Parameter sets</a:t>
            </a:r>
          </a:p>
          <a:p>
            <a:endParaRPr lang="en-US" dirty="0"/>
          </a:p>
        </p:txBody>
      </p:sp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28" y="4501756"/>
            <a:ext cx="10375878" cy="1060904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557190" y="5758389"/>
            <a:ext cx="2583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-</a:t>
            </a:r>
            <a:r>
              <a:rPr lang="en-US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Indicates A Parameter</a:t>
            </a:r>
            <a:endParaRPr lang="en-US" dirty="0">
              <a:latin typeface="Arial Bold" charset="0"/>
              <a:ea typeface="MS PGothic" charset="0"/>
              <a:cs typeface="MS PGothic" charset="0"/>
              <a:sym typeface="Arial Bold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11908" y="6216680"/>
            <a:ext cx="2609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&lt;&gt;</a:t>
            </a:r>
            <a:r>
              <a:rPr lang="en-US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</a:t>
            </a:r>
            <a:r>
              <a:rPr lang="en-US" dirty="0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Indicates </a:t>
            </a:r>
            <a:r>
              <a:rPr lang="en-US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Arguments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851828" y="5771483"/>
            <a:ext cx="3849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[]</a:t>
            </a:r>
            <a:r>
              <a:rPr lang="en-US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Argument Accepts Multiple Values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36406" y="5706013"/>
            <a:ext cx="2288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[</a:t>
            </a:r>
            <a:r>
              <a:rPr lang="en-US" dirty="0" err="1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Param</a:t>
            </a:r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] </a:t>
            </a:r>
            <a:r>
              <a:rPr lang="en-US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is Positional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032580" y="6125022"/>
            <a:ext cx="2558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[</a:t>
            </a:r>
            <a:r>
              <a:rPr lang="en-US" dirty="0" err="1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Param</a:t>
            </a:r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Arg</a:t>
            </a:r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]</a:t>
            </a:r>
            <a:r>
              <a:rPr lang="en-US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is Optional</a:t>
            </a:r>
          </a:p>
        </p:txBody>
      </p:sp>
    </p:spTree>
    <p:extLst>
      <p:ext uri="{BB962C8B-B14F-4D97-AF65-F5344CB8AC3E}">
        <p14:creationId xmlns:p14="http://schemas.microsoft.com/office/powerpoint/2010/main" val="25149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Real-World using Help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 descr="Exam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55" y="1208530"/>
            <a:ext cx="11450825" cy="502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3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053596" y="5754414"/>
            <a:ext cx="2364545" cy="404237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 smtClean="0"/>
              <a:t>theJasonHelmick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9039178" y="5482639"/>
            <a:ext cx="2564242" cy="264346"/>
          </a:xfrm>
        </p:spPr>
        <p:txBody>
          <a:bodyPr/>
          <a:lstStyle/>
          <a:p>
            <a:r>
              <a:rPr lang="en-US" dirty="0" smtClean="0"/>
              <a:t>Author/Pluralsight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39178" y="5046509"/>
            <a:ext cx="3544396" cy="291159"/>
          </a:xfrm>
        </p:spPr>
        <p:txBody>
          <a:bodyPr/>
          <a:lstStyle/>
          <a:p>
            <a:r>
              <a:rPr lang="en-US" dirty="0"/>
              <a:t>Jason Helmick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Workshop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76" y="4623383"/>
            <a:ext cx="1627632" cy="1627632"/>
          </a:xfrm>
        </p:spPr>
      </p:pic>
      <p:pic>
        <p:nvPicPr>
          <p:cNvPr id="8" name="Picture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21" y="4604185"/>
            <a:ext cx="1627632" cy="1577247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</p:pic>
      <p:sp>
        <p:nvSpPr>
          <p:cNvPr id="15" name="Text Placeholder 3"/>
          <p:cNvSpPr txBox="1">
            <a:spLocks/>
          </p:cNvSpPr>
          <p:nvPr/>
        </p:nvSpPr>
        <p:spPr>
          <a:xfrm>
            <a:off x="2990475" y="5746985"/>
            <a:ext cx="2364545" cy="40423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Tx/>
              <a:buNone/>
              <a:defRPr sz="1800" b="0" i="0" kern="120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dirty="0" smtClean="0"/>
              <a:t>@</a:t>
            </a:r>
            <a:r>
              <a:rPr lang="en-US" dirty="0" err="1" smtClean="0"/>
              <a:t>JSnover</a:t>
            </a:r>
            <a:endParaRPr lang="en-US" dirty="0"/>
          </a:p>
        </p:txBody>
      </p:sp>
      <p:sp>
        <p:nvSpPr>
          <p:cNvPr id="16" name="Text Placeholder 17"/>
          <p:cNvSpPr txBox="1">
            <a:spLocks/>
          </p:cNvSpPr>
          <p:nvPr/>
        </p:nvSpPr>
        <p:spPr>
          <a:xfrm>
            <a:off x="2990475" y="5482639"/>
            <a:ext cx="3824663" cy="2717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Tx/>
              <a:buNone/>
              <a:defRPr sz="1600" b="0" i="0" kern="120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mtClean="0"/>
              <a:t>Technical Fellow/Microsoft</a:t>
            </a:r>
            <a:endParaRPr lang="en-US" dirty="0"/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2990475" y="5110164"/>
            <a:ext cx="3544396" cy="29115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Tx/>
              <a:buNone/>
              <a:defRPr sz="2400" b="0" i="0" kern="120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dirty="0" smtClean="0"/>
              <a:t>Jeffrey Snover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0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Pipeline: Getting 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73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What’s the pipeline and what does it do?</a:t>
            </a:r>
          </a:p>
          <a:p>
            <a:r>
              <a:rPr lang="en-GB" dirty="0" smtClean="0"/>
              <a:t>Exporting/Importing CSV</a:t>
            </a:r>
          </a:p>
          <a:p>
            <a:r>
              <a:rPr lang="en-GB" dirty="0" smtClean="0"/>
              <a:t>Exporting/Importing XML</a:t>
            </a:r>
          </a:p>
          <a:p>
            <a:r>
              <a:rPr lang="en-GB" dirty="0" smtClean="0"/>
              <a:t>Other files and printers</a:t>
            </a:r>
          </a:p>
          <a:p>
            <a:r>
              <a:rPr lang="en-GB" dirty="0" smtClean="0"/>
              <a:t>Displaying information in a GUI</a:t>
            </a:r>
          </a:p>
          <a:p>
            <a:r>
              <a:rPr lang="en-GB" dirty="0" smtClean="0"/>
              <a:t>Making a webpage of information</a:t>
            </a:r>
          </a:p>
          <a:p>
            <a:r>
              <a:rPr lang="en-GB" dirty="0" smtClean="0"/>
              <a:t>Cmdlets that kill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1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What’s the pipeline and what does it do?</a:t>
            </a:r>
            <a:br>
              <a:rPr lang="en-GB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967" y="1124002"/>
            <a:ext cx="654486" cy="1006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02" y="3522963"/>
            <a:ext cx="11335253" cy="392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396" y="5170717"/>
            <a:ext cx="6473265" cy="1061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/>
          </p:cNvSpPr>
          <p:nvPr/>
        </p:nvSpPr>
        <p:spPr bwMode="auto">
          <a:xfrm>
            <a:off x="597560" y="1354020"/>
            <a:ext cx="99837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800" dirty="0">
                <a:solidFill>
                  <a:schemeClr val="tx1"/>
                </a:solidFill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Pipe character located above the Enter key</a:t>
            </a:r>
          </a:p>
        </p:txBody>
      </p:sp>
      <p:sp>
        <p:nvSpPr>
          <p:cNvPr id="11" name="Rectangle 6"/>
          <p:cNvSpPr>
            <a:spLocks/>
          </p:cNvSpPr>
          <p:nvPr/>
        </p:nvSpPr>
        <p:spPr bwMode="auto">
          <a:xfrm>
            <a:off x="1144530" y="4169934"/>
            <a:ext cx="8350502" cy="258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endParaRPr lang="en-US" sz="3800" dirty="0">
              <a:solidFill>
                <a:schemeClr val="tx1"/>
              </a:solidFill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</p:txBody>
      </p:sp>
      <p:sp>
        <p:nvSpPr>
          <p:cNvPr id="12" name="AutoShape 3"/>
          <p:cNvSpPr>
            <a:spLocks/>
          </p:cNvSpPr>
          <p:nvPr/>
        </p:nvSpPr>
        <p:spPr bwMode="auto">
          <a:xfrm>
            <a:off x="1168400" y="9499600"/>
            <a:ext cx="6172200" cy="1714500"/>
          </a:xfrm>
          <a:custGeom>
            <a:avLst/>
            <a:gdLst>
              <a:gd name="T0" fmla="*/ 2147483646 w 18768"/>
              <a:gd name="T1" fmla="*/ 0 h 21600"/>
              <a:gd name="T2" fmla="*/ 0 w 18768"/>
              <a:gd name="T3" fmla="*/ 2147483646 h 21600"/>
              <a:gd name="T4" fmla="*/ 0 w 18768"/>
              <a:gd name="T5" fmla="*/ 2147483646 h 21600"/>
              <a:gd name="T6" fmla="*/ 2147483646 w 18768"/>
              <a:gd name="T7" fmla="*/ 2147483646 h 21600"/>
              <a:gd name="T8" fmla="*/ 2147483646 w 18768"/>
              <a:gd name="T9" fmla="*/ 2147483646 h 21600"/>
              <a:gd name="T10" fmla="*/ 2147483646 w 18768"/>
              <a:gd name="T11" fmla="*/ 2147483646 h 21600"/>
              <a:gd name="T12" fmla="*/ 2147483646 w 18768"/>
              <a:gd name="T13" fmla="*/ 2147483646 h 21600"/>
              <a:gd name="T14" fmla="*/ 2147483646 w 18768"/>
              <a:gd name="T15" fmla="*/ 2147483646 h 21600"/>
              <a:gd name="T16" fmla="*/ 2147483646 w 18768"/>
              <a:gd name="T17" fmla="*/ 2147483646 h 21600"/>
              <a:gd name="T18" fmla="*/ 2147483646 w 18768"/>
              <a:gd name="T19" fmla="*/ 2147483646 h 21600"/>
              <a:gd name="T20" fmla="*/ 2147483646 w 18768"/>
              <a:gd name="T21" fmla="*/ 0 h 21600"/>
              <a:gd name="T22" fmla="*/ 2147483646 w 18768"/>
              <a:gd name="T23" fmla="*/ 0 h 21600"/>
              <a:gd name="T24" fmla="*/ 2147483646 w 18768"/>
              <a:gd name="T25" fmla="*/ 0 h 216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8768"/>
              <a:gd name="T40" fmla="*/ 0 h 21600"/>
              <a:gd name="T41" fmla="*/ 18768 w 18768"/>
              <a:gd name="T42" fmla="*/ 21600 h 216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8768" h="21600">
                <a:moveTo>
                  <a:pt x="772" y="0"/>
                </a:moveTo>
                <a:cubicBezTo>
                  <a:pt x="346" y="0"/>
                  <a:pt x="0" y="1433"/>
                  <a:pt x="0" y="3200"/>
                </a:cubicBezTo>
                <a:lnTo>
                  <a:pt x="0" y="18400"/>
                </a:lnTo>
                <a:cubicBezTo>
                  <a:pt x="0" y="20167"/>
                  <a:pt x="346" y="21600"/>
                  <a:pt x="772" y="21600"/>
                </a:cubicBezTo>
                <a:lnTo>
                  <a:pt x="17995" y="21600"/>
                </a:lnTo>
                <a:cubicBezTo>
                  <a:pt x="18422" y="21600"/>
                  <a:pt x="18768" y="20167"/>
                  <a:pt x="18768" y="18400"/>
                </a:cubicBezTo>
                <a:lnTo>
                  <a:pt x="18768" y="14515"/>
                </a:lnTo>
                <a:lnTo>
                  <a:pt x="21600" y="12910"/>
                </a:lnTo>
                <a:lnTo>
                  <a:pt x="18768" y="11310"/>
                </a:lnTo>
                <a:lnTo>
                  <a:pt x="18768" y="3200"/>
                </a:lnTo>
                <a:cubicBezTo>
                  <a:pt x="18768" y="1433"/>
                  <a:pt x="18422" y="0"/>
                  <a:pt x="17995" y="0"/>
                </a:cubicBezTo>
                <a:lnTo>
                  <a:pt x="772" y="0"/>
                </a:lnTo>
                <a:close/>
                <a:moveTo>
                  <a:pt x="772" y="0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3"/>
          <p:cNvSpPr>
            <a:spLocks/>
          </p:cNvSpPr>
          <p:nvPr/>
        </p:nvSpPr>
        <p:spPr bwMode="auto">
          <a:xfrm>
            <a:off x="1320800" y="9652000"/>
            <a:ext cx="6172200" cy="1714500"/>
          </a:xfrm>
          <a:custGeom>
            <a:avLst/>
            <a:gdLst>
              <a:gd name="T0" fmla="*/ 2147483646 w 18768"/>
              <a:gd name="T1" fmla="*/ 0 h 21600"/>
              <a:gd name="T2" fmla="*/ 0 w 18768"/>
              <a:gd name="T3" fmla="*/ 2147483646 h 21600"/>
              <a:gd name="T4" fmla="*/ 0 w 18768"/>
              <a:gd name="T5" fmla="*/ 2147483646 h 21600"/>
              <a:gd name="T6" fmla="*/ 2147483646 w 18768"/>
              <a:gd name="T7" fmla="*/ 2147483646 h 21600"/>
              <a:gd name="T8" fmla="*/ 2147483646 w 18768"/>
              <a:gd name="T9" fmla="*/ 2147483646 h 21600"/>
              <a:gd name="T10" fmla="*/ 2147483646 w 18768"/>
              <a:gd name="T11" fmla="*/ 2147483646 h 21600"/>
              <a:gd name="T12" fmla="*/ 2147483646 w 18768"/>
              <a:gd name="T13" fmla="*/ 2147483646 h 21600"/>
              <a:gd name="T14" fmla="*/ 2147483646 w 18768"/>
              <a:gd name="T15" fmla="*/ 2147483646 h 21600"/>
              <a:gd name="T16" fmla="*/ 2147483646 w 18768"/>
              <a:gd name="T17" fmla="*/ 2147483646 h 21600"/>
              <a:gd name="T18" fmla="*/ 2147483646 w 18768"/>
              <a:gd name="T19" fmla="*/ 2147483646 h 21600"/>
              <a:gd name="T20" fmla="*/ 2147483646 w 18768"/>
              <a:gd name="T21" fmla="*/ 0 h 21600"/>
              <a:gd name="T22" fmla="*/ 2147483646 w 18768"/>
              <a:gd name="T23" fmla="*/ 0 h 21600"/>
              <a:gd name="T24" fmla="*/ 2147483646 w 18768"/>
              <a:gd name="T25" fmla="*/ 0 h 216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8768"/>
              <a:gd name="T40" fmla="*/ 0 h 21600"/>
              <a:gd name="T41" fmla="*/ 18768 w 18768"/>
              <a:gd name="T42" fmla="*/ 21600 h 216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8768" h="21600">
                <a:moveTo>
                  <a:pt x="772" y="0"/>
                </a:moveTo>
                <a:cubicBezTo>
                  <a:pt x="346" y="0"/>
                  <a:pt x="0" y="1433"/>
                  <a:pt x="0" y="3200"/>
                </a:cubicBezTo>
                <a:lnTo>
                  <a:pt x="0" y="18400"/>
                </a:lnTo>
                <a:cubicBezTo>
                  <a:pt x="0" y="20167"/>
                  <a:pt x="346" y="21600"/>
                  <a:pt x="772" y="21600"/>
                </a:cubicBezTo>
                <a:lnTo>
                  <a:pt x="17995" y="21600"/>
                </a:lnTo>
                <a:cubicBezTo>
                  <a:pt x="18422" y="21600"/>
                  <a:pt x="18768" y="20167"/>
                  <a:pt x="18768" y="18400"/>
                </a:cubicBezTo>
                <a:lnTo>
                  <a:pt x="18768" y="14515"/>
                </a:lnTo>
                <a:lnTo>
                  <a:pt x="21600" y="12910"/>
                </a:lnTo>
                <a:lnTo>
                  <a:pt x="18768" y="11310"/>
                </a:lnTo>
                <a:lnTo>
                  <a:pt x="18768" y="3200"/>
                </a:lnTo>
                <a:cubicBezTo>
                  <a:pt x="18768" y="1433"/>
                  <a:pt x="18422" y="0"/>
                  <a:pt x="17995" y="0"/>
                </a:cubicBezTo>
                <a:lnTo>
                  <a:pt x="772" y="0"/>
                </a:lnTo>
                <a:close/>
                <a:moveTo>
                  <a:pt x="772" y="0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3665783" y="2867593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231558" y="2199798"/>
            <a:ext cx="60352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Connects cmdlets to produce better results</a:t>
            </a:r>
            <a:endParaRPr lang="en-US" sz="2400" dirty="0"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  <a:p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8557517" y="2875959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278021" y="4229373"/>
            <a:ext cx="76610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Can be broken into several lines </a:t>
            </a:r>
            <a:r>
              <a:rPr lang="en-US" sz="2400" dirty="0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to increase readability</a:t>
            </a:r>
            <a:endParaRPr lang="en-US" sz="2400" dirty="0"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55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Exporting/Importing CSV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" y="871040"/>
            <a:ext cx="10107086" cy="2575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39" y="2336304"/>
            <a:ext cx="9546037" cy="285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083" y="3765323"/>
            <a:ext cx="10404540" cy="2939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7943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Exporting/Importing XML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95" y="3655463"/>
            <a:ext cx="11183734" cy="2694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86" y="1656259"/>
            <a:ext cx="11138617" cy="1292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6976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Other files and printers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41" y="1164020"/>
            <a:ext cx="9860203" cy="2470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09" y="3380185"/>
            <a:ext cx="9190726" cy="2297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501" y="4429647"/>
            <a:ext cx="9129936" cy="2282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403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Displaying information in a GUI</a:t>
            </a:r>
            <a:br>
              <a:rPr lang="en-GB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64" y="916583"/>
            <a:ext cx="11083255" cy="277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72" y="2344680"/>
            <a:ext cx="6686140" cy="431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953" y="3206099"/>
            <a:ext cx="5256751" cy="3183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769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a webpage of information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5" y="1223868"/>
            <a:ext cx="11583993" cy="2549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390" y="3800573"/>
            <a:ext cx="8782458" cy="2927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820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Cmdlets that kill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623161" y="1064098"/>
            <a:ext cx="5459655" cy="2746265"/>
          </a:xfrm>
        </p:spPr>
        <p:txBody>
          <a:bodyPr/>
          <a:lstStyle/>
          <a:p>
            <a:r>
              <a:rPr lang="en-US" dirty="0"/>
              <a:t>Stop-Process / kill</a:t>
            </a:r>
          </a:p>
          <a:p>
            <a:r>
              <a:rPr lang="en-US" dirty="0"/>
              <a:t>Stop-service</a:t>
            </a:r>
          </a:p>
          <a:p>
            <a:r>
              <a:rPr lang="en-US" dirty="0"/>
              <a:t>$</a:t>
            </a:r>
            <a:r>
              <a:rPr lang="en-US" dirty="0" err="1"/>
              <a:t>ConfirmPreference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98922" y="1059370"/>
            <a:ext cx="4278095" cy="274626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</a:t>
            </a:r>
            <a:r>
              <a:rPr lang="en-US" dirty="0" err="1" smtClean="0"/>
              <a:t>WhatIfPreference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/>
              <a:t>Confirm</a:t>
            </a:r>
          </a:p>
          <a:p>
            <a:r>
              <a:rPr lang="en-US" dirty="0"/>
              <a:t>-</a:t>
            </a:r>
            <a:r>
              <a:rPr lang="en-US" dirty="0" err="1"/>
              <a:t>Whatif</a:t>
            </a:r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37" y="3375397"/>
            <a:ext cx="10832577" cy="584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37" y="4658097"/>
            <a:ext cx="10887130" cy="1948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643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the 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4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can I get the slides and labs?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8943" y="4419600"/>
            <a:ext cx="9486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http://</a:t>
            </a:r>
            <a:r>
              <a:rPr lang="en-US" sz="3200" dirty="0" err="1" smtClean="0"/>
              <a:t>Github</a:t>
            </a:r>
            <a:r>
              <a:rPr lang="en-US" sz="3200" dirty="0" smtClean="0"/>
              <a:t>/</a:t>
            </a:r>
            <a:r>
              <a:rPr lang="en-US" sz="3200" dirty="0" err="1" smtClean="0"/>
              <a:t>theJasonHelmick</a:t>
            </a:r>
            <a:r>
              <a:rPr lang="en-US" sz="3200" dirty="0" smtClean="0"/>
              <a:t>/</a:t>
            </a:r>
            <a:r>
              <a:rPr lang="en-US" sz="3200" dirty="0" err="1" smtClean="0"/>
              <a:t>SpiceWorld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17889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  <a:p>
            <a:r>
              <a:rPr lang="en-GB" dirty="0" smtClean="0"/>
              <a:t>Finding and adding Modules</a:t>
            </a:r>
          </a:p>
          <a:p>
            <a:r>
              <a:rPr lang="en-GB" dirty="0" smtClean="0"/>
              <a:t>Discovering new commands</a:t>
            </a:r>
          </a:p>
          <a:p>
            <a:r>
              <a:rPr lang="en-GB" dirty="0" smtClean="0"/>
              <a:t>The real world of cmdlets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2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Like the MMC - One </a:t>
            </a:r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Shell </a:t>
            </a:r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does it all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43" y="1515291"/>
            <a:ext cx="7358743" cy="4474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257" y="3115492"/>
            <a:ext cx="6066971" cy="3252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67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Finding &amp; Adding Modules</a:t>
            </a: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228" y="1547949"/>
            <a:ext cx="9688286" cy="4820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043" y="1961878"/>
            <a:ext cx="1560286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1" y="4852851"/>
            <a:ext cx="1560286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1" y="5133703"/>
            <a:ext cx="1560286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96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Discovering new commands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114" y="1672046"/>
            <a:ext cx="9412514" cy="482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206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for the 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44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Object across the pipeline</a:t>
            </a:r>
          </a:p>
          <a:p>
            <a:r>
              <a:rPr lang="en-GB" dirty="0" smtClean="0"/>
              <a:t>Getting the information you need</a:t>
            </a:r>
          </a:p>
          <a:p>
            <a:r>
              <a:rPr lang="en-GB" dirty="0" smtClean="0"/>
              <a:t>Sorting Objects</a:t>
            </a:r>
          </a:p>
          <a:p>
            <a:r>
              <a:rPr lang="en-GB" dirty="0" smtClean="0"/>
              <a:t>Selecting Objects</a:t>
            </a:r>
          </a:p>
          <a:p>
            <a:r>
              <a:rPr lang="en-GB" dirty="0" smtClean="0"/>
              <a:t>Custom Properties</a:t>
            </a:r>
          </a:p>
          <a:p>
            <a:r>
              <a:rPr lang="en-GB" dirty="0" smtClean="0"/>
              <a:t>Filtering data</a:t>
            </a:r>
          </a:p>
          <a:p>
            <a:r>
              <a:rPr lang="en-GB" dirty="0" smtClean="0"/>
              <a:t>Methods – When no cmdlet exists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9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Object across the pipeline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7371" b="1"/>
          <a:stretch/>
        </p:blipFill>
        <p:spPr bwMode="auto">
          <a:xfrm>
            <a:off x="1847687" y="1755269"/>
            <a:ext cx="8233215" cy="392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4"/>
          <p:cNvSpPr/>
          <p:nvPr/>
        </p:nvSpPr>
        <p:spPr>
          <a:xfrm>
            <a:off x="8405118" y="2317644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2508976" y="2339104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i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" y="3071677"/>
            <a:ext cx="5853169" cy="1262448"/>
          </a:xfrm>
          <a:prstGeom prst="rect">
            <a:avLst/>
          </a:prstGeom>
        </p:spPr>
      </p:pic>
      <p:pic>
        <p:nvPicPr>
          <p:cNvPr id="10" name="Picture 9" descr="list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37" y="3043029"/>
            <a:ext cx="3709167" cy="211024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695056" y="3496107"/>
            <a:ext cx="1453220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703443" y="3648507"/>
            <a:ext cx="1453220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16535" y="3818730"/>
            <a:ext cx="1453220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91469" y="3980586"/>
            <a:ext cx="1182991" cy="83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586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GB" dirty="0"/>
              <a:t>Getting the information you </a:t>
            </a:r>
            <a:r>
              <a:rPr lang="en-GB" dirty="0" smtClean="0"/>
              <a:t>need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812800" y="1652451"/>
            <a:ext cx="4005943" cy="4200582"/>
          </a:xfrm>
          <a:prstGeom prst="rect">
            <a:avLst/>
          </a:prstGeom>
        </p:spPr>
        <p:txBody>
          <a:bodyPr lIns="50237" tIns="25119" rIns="50237" bIns="25119"/>
          <a:lstStyle/>
          <a:p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Get-Member (</a:t>
            </a:r>
            <a:r>
              <a:rPr lang="en-US" sz="2400" b="0" dirty="0" err="1" smtClean="0">
                <a:latin typeface="Arial Bold" charset="0"/>
                <a:ea typeface="ヒラギノ角ゴ ProN W6" charset="0"/>
                <a:cs typeface="ヒラギノ角ゴ ProN W6" charset="0"/>
              </a:rPr>
              <a:t>gm</a:t>
            </a:r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)</a:t>
            </a:r>
          </a:p>
          <a:p>
            <a:r>
              <a:rPr lang="en-US" sz="2400" b="0" dirty="0" err="1" smtClean="0">
                <a:latin typeface="Arial Bold" charset="0"/>
                <a:ea typeface="ヒラギノ角ゴ ProN W6" charset="0"/>
                <a:cs typeface="ヒラギノ角ゴ ProN W6" charset="0"/>
              </a:rPr>
              <a:t>TypeName</a:t>
            </a:r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is a unique Windows assigned name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Displays the properties and methods of an object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Properties are potential columns of information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Methods are the potential actions that can be taken</a:t>
            </a:r>
          </a:p>
        </p:txBody>
      </p:sp>
      <p:pic>
        <p:nvPicPr>
          <p:cNvPr id="460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14" y="1854926"/>
            <a:ext cx="6255657" cy="4336869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9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Sorting Objects</a:t>
            </a: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972" y="1338943"/>
            <a:ext cx="7678057" cy="1992086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657600"/>
            <a:ext cx="7278914" cy="2782389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Rectangle 4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2349" y="3911733"/>
            <a:ext cx="3512457" cy="20198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0237" tIns="25119" rIns="0" bIns="25119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0" dirty="0">
                <a:latin typeface="Arial" charset="0"/>
                <a:ea typeface="ヒラギノ角ゴ ProN W3" charset="0"/>
                <a:cs typeface="ヒラギノ角ゴ ProN W3" charset="0"/>
              </a:rPr>
              <a:t>Sort-Object sorts properties.</a:t>
            </a:r>
          </a:p>
          <a:p>
            <a:r>
              <a:rPr lang="en-US" sz="2400" b="0" dirty="0">
                <a:latin typeface="Arial" charset="0"/>
                <a:ea typeface="ヒラギノ角ゴ ProN W3" charset="0"/>
                <a:cs typeface="ヒラギノ角ゴ ProN W3" charset="0"/>
              </a:rPr>
              <a:t>Use Get-Member to </a:t>
            </a:r>
            <a:r>
              <a:rPr lang="en-US" sz="2400" b="0" dirty="0" smtClean="0">
                <a:latin typeface="Arial" charset="0"/>
                <a:ea typeface="ヒラギノ角ゴ ProN W3" charset="0"/>
                <a:cs typeface="ヒラギノ角ゴ ProN W3" charset="0"/>
              </a:rPr>
              <a:t>see a list of properties</a:t>
            </a:r>
            <a:endParaRPr lang="en-US" sz="2400" b="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Selecting </a:t>
            </a:r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Objects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314" y="1776549"/>
            <a:ext cx="9027886" cy="1985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3847011"/>
            <a:ext cx="6658429" cy="2508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618280" y="3997016"/>
            <a:ext cx="4593771" cy="2690949"/>
          </a:xfrm>
          <a:prstGeom prst="rect">
            <a:avLst/>
          </a:prstGeom>
        </p:spPr>
        <p:txBody>
          <a:bodyPr lIns="50237" tIns="25119" rIns="50237" bIns="25119"/>
          <a:lstStyle/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Select-Object selects properties.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Use Get-Member to list properties to select from.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-first and -last restrict list of rows displayed.</a:t>
            </a:r>
          </a:p>
        </p:txBody>
      </p:sp>
    </p:spTree>
    <p:extLst>
      <p:ext uri="{BB962C8B-B14F-4D97-AF65-F5344CB8AC3E}">
        <p14:creationId xmlns:p14="http://schemas.microsoft.com/office/powerpoint/2010/main" val="35234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/>
              <a:t>Course Topics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379413" y="1417636"/>
          <a:ext cx="11525250" cy="4605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2625"/>
                <a:gridCol w="5762625"/>
              </a:tblGrid>
              <a:tr h="767632">
                <a:tc gridSpan="2">
                  <a:txBody>
                    <a:bodyPr/>
                    <a:lstStyle/>
                    <a:p>
                      <a:r>
                        <a:rPr lang="en-US" sz="3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Getting Started with PowerShell</a:t>
                      </a:r>
                      <a:endParaRPr lang="en-US" sz="36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7632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01 |  Introduction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06 |  The pipeline</a:t>
                      </a:r>
                      <a:r>
                        <a:rPr lang="en-US" sz="24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: Deeper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</a:tr>
              <a:tr h="767632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02 |  The Help system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07 |  The Power in the</a:t>
                      </a:r>
                      <a:r>
                        <a:rPr lang="en-US" sz="24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Shell</a:t>
                      </a:r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- Remoting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</a:tr>
              <a:tr h="767632">
                <a:tc>
                  <a:txBody>
                    <a:bodyPr/>
                    <a:lstStyle/>
                    <a:p>
                      <a:pPr marL="0" marR="0" indent="0" algn="l" defTabSz="9140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03</a:t>
                      </a:r>
                      <a:r>
                        <a:rPr lang="en-US" sz="24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 The pipeline : Getting connected</a:t>
                      </a:r>
                      <a:endParaRPr lang="en-US" sz="2400" dirty="0" smtClean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08 |  Getting prepared for automation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</a:tr>
              <a:tr h="767632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04 |  Extending the shell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09 |  Automation</a:t>
                      </a:r>
                      <a:r>
                        <a:rPr lang="en-US" sz="24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in scale - Remoting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</a:tr>
              <a:tr h="767632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05</a:t>
                      </a:r>
                      <a:r>
                        <a:rPr lang="en-US" sz="24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 Objects for the Admin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 |  Introducing scripting and </a:t>
                      </a:r>
                      <a:r>
                        <a:rPr lang="en-US" sz="240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toolmaking</a:t>
                      </a:r>
                      <a:endParaRPr lang="en-U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60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Custom Properties</a:t>
            </a:r>
          </a:p>
        </p:txBody>
      </p:sp>
      <p:pic>
        <p:nvPicPr>
          <p:cNvPr id="50179" name="Picture 1" descr="customcolu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6" y="1665514"/>
            <a:ext cx="11536136" cy="3718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47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Filter Object Out of the Pipeline</a:t>
            </a: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71" y="1533888"/>
            <a:ext cx="10912788" cy="2381228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29" y="4121112"/>
            <a:ext cx="10949062" cy="2399717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123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Comparison Operators</a:t>
            </a: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49943" y="1508760"/>
            <a:ext cx="4426857" cy="2628955"/>
          </a:xfrm>
          <a:prstGeom prst="rect">
            <a:avLst/>
          </a:prstGeom>
        </p:spPr>
        <p:txBody>
          <a:bodyPr lIns="50237" tIns="25119" rIns="50237" bIns="25119"/>
          <a:lstStyle/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Comparison returns </a:t>
            </a:r>
            <a:r>
              <a:rPr lang="en-US" sz="2400" b="0" dirty="0" err="1">
                <a:latin typeface="Arial Bold" charset="0"/>
                <a:ea typeface="ヒラギノ角ゴ ProN W6" charset="0"/>
                <a:cs typeface="ヒラギノ角ゴ ProN W6" charset="0"/>
              </a:rPr>
              <a:t>boolean</a:t>
            </a:r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 True or False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Comparison can be case-sensitive using </a:t>
            </a:r>
            <a:r>
              <a:rPr lang="ja-JP" altLang="en-US" sz="2400" b="0" dirty="0">
                <a:latin typeface="Arial" charset="0"/>
                <a:ea typeface="ヒラギノ角ゴ ProN W6" charset="0"/>
                <a:cs typeface="ヒラギノ角ゴ ProN W6" charset="0"/>
              </a:rPr>
              <a:t>‘</a:t>
            </a:r>
            <a:r>
              <a:rPr lang="en-US" altLang="ja-JP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c</a:t>
            </a:r>
            <a:r>
              <a:rPr lang="ja-JP" altLang="en-US" sz="2400" b="0" dirty="0">
                <a:latin typeface="Arial" charset="0"/>
                <a:ea typeface="ヒラギノ角ゴ ProN W6" charset="0"/>
                <a:cs typeface="ヒラギノ角ゴ ProN W6" charset="0"/>
              </a:rPr>
              <a:t>’</a:t>
            </a:r>
            <a:r>
              <a:rPr lang="en-US" altLang="ja-JP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 prefix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For complete description, see </a:t>
            </a:r>
            <a:r>
              <a:rPr lang="en-US" sz="2400" b="0" dirty="0" err="1">
                <a:latin typeface="Arial Bold" charset="0"/>
                <a:ea typeface="ヒラギノ角ゴ ProN W6" charset="0"/>
                <a:cs typeface="ヒラギノ角ゴ ProN W6" charset="0"/>
              </a:rPr>
              <a:t>About_Comparison</a:t>
            </a:r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5120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743" y="1482635"/>
            <a:ext cx="6879771" cy="2338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56" y="4278491"/>
            <a:ext cx="10195882" cy="2019739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70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Methods – When no cmdlet exists</a:t>
            </a:r>
          </a:p>
        </p:txBody>
      </p:sp>
      <p:pic>
        <p:nvPicPr>
          <p:cNvPr id="53251" name="Picture 3" descr="forea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48" y="1181035"/>
            <a:ext cx="9066913" cy="175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3252" name="Group 7"/>
          <p:cNvGrpSpPr>
            <a:grpSpLocks/>
          </p:cNvGrpSpPr>
          <p:nvPr/>
        </p:nvGrpSpPr>
        <p:grpSpPr bwMode="auto">
          <a:xfrm>
            <a:off x="1342932" y="2474539"/>
            <a:ext cx="10374479" cy="4085572"/>
            <a:chOff x="3276600" y="4533900"/>
            <a:chExt cx="15240000" cy="64770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4533900"/>
              <a:ext cx="14706600" cy="3581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6286500"/>
              <a:ext cx="14706600" cy="3581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9258300"/>
              <a:ext cx="14706600" cy="1752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87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Pipeline: Deeper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07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How the pipeline really works - The 4 step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ByValue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ByPropertyName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if my property doesn’t match – Customize it!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Parenthetical – when all else fails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7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the pipeline really works - The 4 step solution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7371" b="1"/>
          <a:stretch/>
        </p:blipFill>
        <p:spPr bwMode="auto">
          <a:xfrm>
            <a:off x="1847687" y="1755269"/>
            <a:ext cx="8233215" cy="392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4"/>
          <p:cNvSpPr/>
          <p:nvPr/>
        </p:nvSpPr>
        <p:spPr>
          <a:xfrm>
            <a:off x="8405118" y="2317644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2508976" y="2339104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i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" y="3071677"/>
            <a:ext cx="5853169" cy="1262448"/>
          </a:xfrm>
          <a:prstGeom prst="rect">
            <a:avLst/>
          </a:prstGeom>
        </p:spPr>
      </p:pic>
      <p:pic>
        <p:nvPicPr>
          <p:cNvPr id="8" name="Picture 7" descr="list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37" y="3043029"/>
            <a:ext cx="3709167" cy="211024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695056" y="3496107"/>
            <a:ext cx="1453220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703443" y="3648507"/>
            <a:ext cx="1453220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716535" y="3818730"/>
            <a:ext cx="1453220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991469" y="3980586"/>
            <a:ext cx="1182991" cy="83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38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latin typeface="Arial Bold" charset="0"/>
                <a:ea typeface="ヒラギノ角ゴ ProN W6" charset="0"/>
                <a:cs typeface="ヒラギノ角ゴ ProN W6" charset="0"/>
              </a:rPr>
              <a:t>ByValue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56323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993" y="3993969"/>
            <a:ext cx="1124857" cy="24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324" name="Group 6"/>
          <p:cNvGrpSpPr>
            <a:grpSpLocks/>
          </p:cNvGrpSpPr>
          <p:nvPr/>
        </p:nvGrpSpPr>
        <p:grpSpPr bwMode="auto">
          <a:xfrm>
            <a:off x="3969657" y="4781006"/>
            <a:ext cx="7779657" cy="1711234"/>
            <a:chOff x="0" y="0"/>
            <a:chExt cx="8576" cy="2096"/>
          </a:xfrm>
        </p:grpSpPr>
        <p:pic>
          <p:nvPicPr>
            <p:cNvPr id="5633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576" cy="2096"/>
            </a:xfrm>
            <a:prstGeom prst="rect">
              <a:avLst/>
            </a:prstGeom>
            <a:noFill/>
            <a:ln>
              <a:noFill/>
            </a:ln>
            <a:effectLst>
              <a:outerShdw blurRad="63500" dist="50799" dir="54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8" name="AutoShape 4"/>
            <p:cNvSpPr>
              <a:spLocks/>
            </p:cNvSpPr>
            <p:nvPr/>
          </p:nvSpPr>
          <p:spPr bwMode="auto">
            <a:xfrm>
              <a:off x="1536" y="64"/>
              <a:ext cx="2552" cy="248"/>
            </a:xfrm>
            <a:prstGeom prst="roundRect">
              <a:avLst>
                <a:gd name="adj" fmla="val 48384"/>
              </a:avLst>
            </a:prstGeom>
            <a:solidFill>
              <a:schemeClr val="accent1">
                <a:alpha val="61960"/>
              </a:schemeClr>
            </a:solidFill>
            <a:ln w="12700">
              <a:solidFill>
                <a:srgbClr val="4B4B4B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endParaRPr lang="en-US"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56339" name="AutoShape 5"/>
            <p:cNvSpPr>
              <a:spLocks/>
            </p:cNvSpPr>
            <p:nvPr/>
          </p:nvSpPr>
          <p:spPr bwMode="auto">
            <a:xfrm>
              <a:off x="4352" y="1600"/>
              <a:ext cx="1096" cy="248"/>
            </a:xfrm>
            <a:prstGeom prst="roundRect">
              <a:avLst>
                <a:gd name="adj" fmla="val 48384"/>
              </a:avLst>
            </a:prstGeom>
            <a:solidFill>
              <a:schemeClr val="accent1">
                <a:alpha val="61960"/>
              </a:schemeClr>
            </a:solidFill>
            <a:ln w="12700">
              <a:solidFill>
                <a:srgbClr val="4B4B4B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endParaRPr lang="en-US">
                <a:ea typeface="ヒラギノ角ゴ ProN W3" charset="0"/>
                <a:cs typeface="ヒラギノ角ゴ ProN W3" charset="0"/>
              </a:endParaRPr>
            </a:p>
          </p:txBody>
        </p:sp>
      </p:grpSp>
      <p:grpSp>
        <p:nvGrpSpPr>
          <p:cNvPr id="56325" name="Group 9"/>
          <p:cNvGrpSpPr>
            <a:grpSpLocks/>
          </p:cNvGrpSpPr>
          <p:nvPr/>
        </p:nvGrpSpPr>
        <p:grpSpPr bwMode="auto">
          <a:xfrm>
            <a:off x="609600" y="2076994"/>
            <a:ext cx="5704114" cy="685800"/>
            <a:chOff x="0" y="0"/>
            <a:chExt cx="6288" cy="840"/>
          </a:xfrm>
        </p:grpSpPr>
        <p:pic>
          <p:nvPicPr>
            <p:cNvPr id="5633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288" cy="840"/>
            </a:xfrm>
            <a:prstGeom prst="rect">
              <a:avLst/>
            </a:prstGeom>
            <a:noFill/>
            <a:ln>
              <a:noFill/>
            </a:ln>
            <a:effectLst>
              <a:outerShdw blurRad="63500" dist="50799" dir="54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6" name="AutoShape 8"/>
            <p:cNvSpPr>
              <a:spLocks/>
            </p:cNvSpPr>
            <p:nvPr/>
          </p:nvSpPr>
          <p:spPr bwMode="auto">
            <a:xfrm>
              <a:off x="3880" y="560"/>
              <a:ext cx="2024" cy="248"/>
            </a:xfrm>
            <a:prstGeom prst="roundRect">
              <a:avLst>
                <a:gd name="adj" fmla="val 48384"/>
              </a:avLst>
            </a:prstGeom>
            <a:solidFill>
              <a:schemeClr val="accent1">
                <a:alpha val="61960"/>
              </a:schemeClr>
            </a:solidFill>
            <a:ln w="12700">
              <a:solidFill>
                <a:srgbClr val="4B4B4B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endParaRPr lang="en-US">
                <a:ea typeface="ヒラギノ角ゴ ProN W3" charset="0"/>
                <a:cs typeface="ヒラギノ角ゴ ProN W3" charset="0"/>
              </a:endParaRPr>
            </a:p>
          </p:txBody>
        </p:sp>
      </p:grpSp>
      <p:sp>
        <p:nvSpPr>
          <p:cNvPr id="56326" name="AutoShape 10"/>
          <p:cNvSpPr>
            <a:spLocks/>
          </p:cNvSpPr>
          <p:nvPr/>
        </p:nvSpPr>
        <p:spPr bwMode="auto">
          <a:xfrm>
            <a:off x="791028" y="1502229"/>
            <a:ext cx="4151086" cy="444137"/>
          </a:xfrm>
          <a:custGeom>
            <a:avLst/>
            <a:gdLst>
              <a:gd name="T0" fmla="*/ 2147483646 w 21600"/>
              <a:gd name="T1" fmla="*/ 0 h 16202"/>
              <a:gd name="T2" fmla="*/ 0 w 21600"/>
              <a:gd name="T3" fmla="*/ 2147483646 h 16202"/>
              <a:gd name="T4" fmla="*/ 0 w 21600"/>
              <a:gd name="T5" fmla="*/ 2147483646 h 16202"/>
              <a:gd name="T6" fmla="*/ 2147483646 w 21600"/>
              <a:gd name="T7" fmla="*/ 2147483646 h 16202"/>
              <a:gd name="T8" fmla="*/ 2147483646 w 21600"/>
              <a:gd name="T9" fmla="*/ 2147483646 h 16202"/>
              <a:gd name="T10" fmla="*/ 2147483646 w 21600"/>
              <a:gd name="T11" fmla="*/ 2147483646 h 16202"/>
              <a:gd name="T12" fmla="*/ 2147483646 w 21600"/>
              <a:gd name="T13" fmla="*/ 2147483646 h 16202"/>
              <a:gd name="T14" fmla="*/ 2147483646 w 21600"/>
              <a:gd name="T15" fmla="*/ 2147483646 h 16202"/>
              <a:gd name="T16" fmla="*/ 2147483646 w 21600"/>
              <a:gd name="T17" fmla="*/ 2147483646 h 16202"/>
              <a:gd name="T18" fmla="*/ 2147483646 w 21600"/>
              <a:gd name="T19" fmla="*/ 2147483646 h 16202"/>
              <a:gd name="T20" fmla="*/ 2147483646 w 21600"/>
              <a:gd name="T21" fmla="*/ 0 h 16202"/>
              <a:gd name="T22" fmla="*/ 2147483646 w 21600"/>
              <a:gd name="T23" fmla="*/ 0 h 16202"/>
              <a:gd name="T24" fmla="*/ 2147483646 w 21600"/>
              <a:gd name="T25" fmla="*/ 0 h 162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1600"/>
              <a:gd name="T40" fmla="*/ 0 h 16202"/>
              <a:gd name="T41" fmla="*/ 21600 w 21600"/>
              <a:gd name="T42" fmla="*/ 16202 h 1620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1600" h="16202">
                <a:moveTo>
                  <a:pt x="755" y="0"/>
                </a:moveTo>
                <a:cubicBezTo>
                  <a:pt x="338" y="0"/>
                  <a:pt x="0" y="2133"/>
                  <a:pt x="0" y="4765"/>
                </a:cubicBezTo>
                <a:lnTo>
                  <a:pt x="0" y="11437"/>
                </a:lnTo>
                <a:cubicBezTo>
                  <a:pt x="0" y="14068"/>
                  <a:pt x="338" y="16202"/>
                  <a:pt x="755" y="16202"/>
                </a:cubicBezTo>
                <a:lnTo>
                  <a:pt x="18644" y="16202"/>
                </a:lnTo>
                <a:lnTo>
                  <a:pt x="19022" y="21600"/>
                </a:lnTo>
                <a:lnTo>
                  <a:pt x="19399" y="16202"/>
                </a:lnTo>
                <a:lnTo>
                  <a:pt x="20845" y="16202"/>
                </a:lnTo>
                <a:cubicBezTo>
                  <a:pt x="21262" y="16202"/>
                  <a:pt x="21600" y="14068"/>
                  <a:pt x="21600" y="11437"/>
                </a:cubicBezTo>
                <a:lnTo>
                  <a:pt x="21600" y="4765"/>
                </a:lnTo>
                <a:cubicBezTo>
                  <a:pt x="21600" y="2133"/>
                  <a:pt x="21262" y="0"/>
                  <a:pt x="20845" y="0"/>
                </a:cubicBezTo>
                <a:lnTo>
                  <a:pt x="755" y="0"/>
                </a:lnTo>
                <a:close/>
                <a:moveTo>
                  <a:pt x="755" y="0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27" name="Rectangle 11"/>
          <p:cNvSpPr>
            <a:spLocks/>
          </p:cNvSpPr>
          <p:nvPr/>
        </p:nvSpPr>
        <p:spPr bwMode="auto">
          <a:xfrm>
            <a:off x="868136" y="1508760"/>
            <a:ext cx="4049486" cy="42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1. Get-Service passes ServiceController objects to the pipeline</a:t>
            </a:r>
          </a:p>
        </p:txBody>
      </p:sp>
      <p:grpSp>
        <p:nvGrpSpPr>
          <p:cNvPr id="56328" name="Group 16"/>
          <p:cNvGrpSpPr>
            <a:grpSpLocks/>
          </p:cNvGrpSpPr>
          <p:nvPr/>
        </p:nvGrpSpPr>
        <p:grpSpPr bwMode="auto">
          <a:xfrm>
            <a:off x="2931886" y="3059974"/>
            <a:ext cx="6117771" cy="891540"/>
            <a:chOff x="0" y="0"/>
            <a:chExt cx="6744" cy="1092"/>
          </a:xfrm>
        </p:grpSpPr>
        <p:grpSp>
          <p:nvGrpSpPr>
            <p:cNvPr id="56331" name="Group 14"/>
            <p:cNvGrpSpPr>
              <a:grpSpLocks/>
            </p:cNvGrpSpPr>
            <p:nvPr/>
          </p:nvGrpSpPr>
          <p:grpSpPr bwMode="auto">
            <a:xfrm>
              <a:off x="2168" y="0"/>
              <a:ext cx="4576" cy="548"/>
              <a:chOff x="0" y="0"/>
              <a:chExt cx="4576" cy="548"/>
            </a:xfrm>
          </p:grpSpPr>
          <p:sp>
            <p:nvSpPr>
              <p:cNvPr id="56333" name="AutoShape 12"/>
              <p:cNvSpPr>
                <a:spLocks/>
              </p:cNvSpPr>
              <p:nvPr/>
            </p:nvSpPr>
            <p:spPr bwMode="auto">
              <a:xfrm>
                <a:off x="0" y="4"/>
                <a:ext cx="4576" cy="544"/>
              </a:xfrm>
              <a:custGeom>
                <a:avLst/>
                <a:gdLst>
                  <a:gd name="T0" fmla="*/ 0 w 21600"/>
                  <a:gd name="T1" fmla="*/ 0 h 12388"/>
                  <a:gd name="T2" fmla="*/ 0 w 21600"/>
                  <a:gd name="T3" fmla="*/ 0 h 12388"/>
                  <a:gd name="T4" fmla="*/ 0 w 21600"/>
                  <a:gd name="T5" fmla="*/ 0 h 12388"/>
                  <a:gd name="T6" fmla="*/ 0 w 21600"/>
                  <a:gd name="T7" fmla="*/ 0 h 12388"/>
                  <a:gd name="T8" fmla="*/ 0 w 21600"/>
                  <a:gd name="T9" fmla="*/ 0 h 12388"/>
                  <a:gd name="T10" fmla="*/ 0 w 21600"/>
                  <a:gd name="T11" fmla="*/ 0 h 12388"/>
                  <a:gd name="T12" fmla="*/ 0 w 21600"/>
                  <a:gd name="T13" fmla="*/ 0 h 12388"/>
                  <a:gd name="T14" fmla="*/ 0 w 21600"/>
                  <a:gd name="T15" fmla="*/ 0 h 12388"/>
                  <a:gd name="T16" fmla="*/ 0 w 21600"/>
                  <a:gd name="T17" fmla="*/ 0 h 12388"/>
                  <a:gd name="T18" fmla="*/ 0 w 21600"/>
                  <a:gd name="T19" fmla="*/ 0 h 12388"/>
                  <a:gd name="T20" fmla="*/ 0 w 21600"/>
                  <a:gd name="T21" fmla="*/ 0 h 12388"/>
                  <a:gd name="T22" fmla="*/ 0 w 21600"/>
                  <a:gd name="T23" fmla="*/ 0 h 12388"/>
                  <a:gd name="T24" fmla="*/ 0 w 21600"/>
                  <a:gd name="T25" fmla="*/ 0 h 123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1600"/>
                  <a:gd name="T40" fmla="*/ 0 h 12388"/>
                  <a:gd name="T41" fmla="*/ 21600 w 21600"/>
                  <a:gd name="T42" fmla="*/ 12388 h 1238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1600" h="12388">
                    <a:moveTo>
                      <a:pt x="755" y="0"/>
                    </a:moveTo>
                    <a:cubicBezTo>
                      <a:pt x="338" y="0"/>
                      <a:pt x="0" y="1631"/>
                      <a:pt x="0" y="3644"/>
                    </a:cubicBezTo>
                    <a:lnTo>
                      <a:pt x="0" y="8745"/>
                    </a:lnTo>
                    <a:cubicBezTo>
                      <a:pt x="0" y="10757"/>
                      <a:pt x="338" y="12388"/>
                      <a:pt x="755" y="12388"/>
                    </a:cubicBezTo>
                    <a:lnTo>
                      <a:pt x="15676" y="12388"/>
                    </a:lnTo>
                    <a:lnTo>
                      <a:pt x="16055" y="21600"/>
                    </a:lnTo>
                    <a:lnTo>
                      <a:pt x="16432" y="12388"/>
                    </a:lnTo>
                    <a:lnTo>
                      <a:pt x="20845" y="12388"/>
                    </a:lnTo>
                    <a:cubicBezTo>
                      <a:pt x="21262" y="12388"/>
                      <a:pt x="21600" y="10757"/>
                      <a:pt x="21600" y="8745"/>
                    </a:cubicBezTo>
                    <a:lnTo>
                      <a:pt x="21600" y="3644"/>
                    </a:lnTo>
                    <a:cubicBezTo>
                      <a:pt x="21600" y="1631"/>
                      <a:pt x="21262" y="0"/>
                      <a:pt x="20845" y="0"/>
                    </a:cubicBezTo>
                    <a:lnTo>
                      <a:pt x="755" y="0"/>
                    </a:lnTo>
                    <a:close/>
                    <a:moveTo>
                      <a:pt x="755" y="0"/>
                    </a:moveTo>
                  </a:path>
                </a:pathLst>
              </a:custGeom>
              <a:gradFill rotWithShape="0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B1852A"/>
                  </a:gs>
                </a:gsLst>
                <a:lin ang="0" scaled="1"/>
              </a:gradFill>
              <a:ln w="12700">
                <a:solidFill>
                  <a:srgbClr val="4B4B4B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6334" name="Rectangle 13"/>
              <p:cNvSpPr>
                <a:spLocks/>
              </p:cNvSpPr>
              <p:nvPr/>
            </p:nvSpPr>
            <p:spPr bwMode="auto">
              <a:xfrm>
                <a:off x="64" y="0"/>
                <a:ext cx="4464" cy="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eaLnBrk="1" hangingPunct="1"/>
                <a:r>
                  <a:rPr lang="en-US" sz="1300">
                    <a:latin typeface="Arial Bold" charset="0"/>
                    <a:ea typeface="MS PGothic" charset="0"/>
                    <a:cs typeface="ヒラギノ角ゴ ProN W3" charset="0"/>
                    <a:sym typeface="Arial Bold" charset="0"/>
                  </a:rPr>
                  <a:t>2. Does Stop-Service accept ServiceController Objects?</a:t>
                </a:r>
              </a:p>
            </p:txBody>
          </p:sp>
        </p:grpSp>
        <p:pic>
          <p:nvPicPr>
            <p:cNvPr id="56332" name="Picture 1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56"/>
              <a:ext cx="6660" cy="336"/>
            </a:xfrm>
            <a:prstGeom prst="rect">
              <a:avLst/>
            </a:prstGeom>
            <a:noFill/>
            <a:ln>
              <a:noFill/>
            </a:ln>
            <a:effectLst>
              <a:outerShdw blurRad="63500" dist="50799" dir="54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329" name="AutoShape 17"/>
          <p:cNvSpPr>
            <a:spLocks/>
          </p:cNvSpPr>
          <p:nvPr/>
        </p:nvSpPr>
        <p:spPr bwMode="auto">
          <a:xfrm>
            <a:off x="660400" y="4382589"/>
            <a:ext cx="3229429" cy="796834"/>
          </a:xfrm>
          <a:custGeom>
            <a:avLst/>
            <a:gdLst>
              <a:gd name="T0" fmla="*/ 2147483646 w 18042"/>
              <a:gd name="T1" fmla="*/ 0 h 21600"/>
              <a:gd name="T2" fmla="*/ 0 w 18042"/>
              <a:gd name="T3" fmla="*/ 2147483646 h 21600"/>
              <a:gd name="T4" fmla="*/ 0 w 18042"/>
              <a:gd name="T5" fmla="*/ 2147483646 h 21600"/>
              <a:gd name="T6" fmla="*/ 2147483646 w 18042"/>
              <a:gd name="T7" fmla="*/ 2147483646 h 21600"/>
              <a:gd name="T8" fmla="*/ 2147483646 w 18042"/>
              <a:gd name="T9" fmla="*/ 2147483646 h 21600"/>
              <a:gd name="T10" fmla="*/ 2147483646 w 18042"/>
              <a:gd name="T11" fmla="*/ 2147483646 h 21600"/>
              <a:gd name="T12" fmla="*/ 2147483646 w 18042"/>
              <a:gd name="T13" fmla="*/ 2147483646 h 21600"/>
              <a:gd name="T14" fmla="*/ 2147483646 w 18042"/>
              <a:gd name="T15" fmla="*/ 2147483646 h 21600"/>
              <a:gd name="T16" fmla="*/ 2147483646 w 18042"/>
              <a:gd name="T17" fmla="*/ 2147483646 h 21600"/>
              <a:gd name="T18" fmla="*/ 2147483646 w 18042"/>
              <a:gd name="T19" fmla="*/ 0 h 21600"/>
              <a:gd name="T20" fmla="*/ 2147483646 w 18042"/>
              <a:gd name="T21" fmla="*/ 0 h 21600"/>
              <a:gd name="T22" fmla="*/ 2147483646 w 18042"/>
              <a:gd name="T23" fmla="*/ 0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8042"/>
              <a:gd name="T37" fmla="*/ 0 h 21600"/>
              <a:gd name="T38" fmla="*/ 18042 w 18042"/>
              <a:gd name="T39" fmla="*/ 21600 h 216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8042" h="21600">
                <a:moveTo>
                  <a:pt x="811" y="0"/>
                </a:moveTo>
                <a:cubicBezTo>
                  <a:pt x="363" y="0"/>
                  <a:pt x="0" y="1585"/>
                  <a:pt x="0" y="3541"/>
                </a:cubicBezTo>
                <a:lnTo>
                  <a:pt x="0" y="18059"/>
                </a:lnTo>
                <a:cubicBezTo>
                  <a:pt x="0" y="20015"/>
                  <a:pt x="363" y="21600"/>
                  <a:pt x="811" y="21600"/>
                </a:cubicBezTo>
                <a:lnTo>
                  <a:pt x="17231" y="21600"/>
                </a:lnTo>
                <a:cubicBezTo>
                  <a:pt x="17495" y="21600"/>
                  <a:pt x="17728" y="21042"/>
                  <a:pt x="17876" y="20189"/>
                </a:cubicBezTo>
                <a:lnTo>
                  <a:pt x="21600" y="20029"/>
                </a:lnTo>
                <a:lnTo>
                  <a:pt x="18042" y="16626"/>
                </a:lnTo>
                <a:lnTo>
                  <a:pt x="18042" y="3541"/>
                </a:lnTo>
                <a:cubicBezTo>
                  <a:pt x="18042" y="1585"/>
                  <a:pt x="17679" y="0"/>
                  <a:pt x="17231" y="0"/>
                </a:cubicBezTo>
                <a:lnTo>
                  <a:pt x="811" y="0"/>
                </a:lnTo>
                <a:close/>
                <a:moveTo>
                  <a:pt x="811" y="0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30" name="Rectangle 18"/>
          <p:cNvSpPr>
            <a:spLocks/>
          </p:cNvSpPr>
          <p:nvPr/>
        </p:nvSpPr>
        <p:spPr bwMode="auto">
          <a:xfrm>
            <a:off x="914400" y="4470763"/>
            <a:ext cx="2873829" cy="607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3.  Help Stop-Service -Full</a:t>
            </a:r>
          </a:p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displays a parameter that accepts ServiceController ByValue</a:t>
            </a:r>
          </a:p>
        </p:txBody>
      </p:sp>
    </p:spTree>
    <p:extLst>
      <p:ext uri="{BB962C8B-B14F-4D97-AF65-F5344CB8AC3E}">
        <p14:creationId xmlns:p14="http://schemas.microsoft.com/office/powerpoint/2010/main" val="40874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1" y="1495697"/>
            <a:ext cx="4412343" cy="461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972457" y="365760"/>
            <a:ext cx="10239829" cy="1273629"/>
          </a:xfrm>
        </p:spPr>
        <p:txBody>
          <a:bodyPr/>
          <a:lstStyle/>
          <a:p>
            <a:pPr eaLnBrk="1" hangingPunct="1"/>
            <a:r>
              <a:rPr lang="en-US" sz="4100" dirty="0" err="1" smtClean="0">
                <a:latin typeface="Arial Bold" charset="0"/>
                <a:ea typeface="ヒラギノ角ゴ ProN W6" charset="0"/>
                <a:cs typeface="ヒラギノ角ゴ ProN W6" charset="0"/>
              </a:rPr>
              <a:t>ByPropertyName</a:t>
            </a:r>
            <a:endParaRPr lang="en-US" sz="4100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593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71" y="4911635"/>
            <a:ext cx="2540000" cy="143691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715" y="5127171"/>
            <a:ext cx="5457371" cy="894806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43" y="3396343"/>
            <a:ext cx="1407886" cy="195943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43" y="3683726"/>
            <a:ext cx="5254171" cy="875211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57" y="1711234"/>
            <a:ext cx="1727200" cy="215537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57" y="2050869"/>
            <a:ext cx="5319486" cy="927463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2" name="Picture 9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822" y="1887583"/>
            <a:ext cx="4281714" cy="1489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3" name="Picture 10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541667"/>
            <a:ext cx="4659086" cy="200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4" name="Picture 11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29" y="4932861"/>
            <a:ext cx="3824514" cy="75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5" name="AutoShape 12"/>
          <p:cNvSpPr>
            <a:spLocks/>
          </p:cNvSpPr>
          <p:nvPr/>
        </p:nvSpPr>
        <p:spPr bwMode="auto">
          <a:xfrm>
            <a:off x="624114" y="5617029"/>
            <a:ext cx="1233714" cy="156754"/>
          </a:xfrm>
          <a:prstGeom prst="roundRect">
            <a:avLst>
              <a:gd name="adj" fmla="val 50000"/>
            </a:avLst>
          </a:prstGeom>
          <a:solidFill>
            <a:schemeClr val="accent1">
              <a:alpha val="61960"/>
            </a:schemeClr>
          </a:soli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/>
            <a:endParaRPr lang="en-US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9406" name="AutoShape 13"/>
          <p:cNvSpPr>
            <a:spLocks/>
          </p:cNvSpPr>
          <p:nvPr/>
        </p:nvSpPr>
        <p:spPr bwMode="auto">
          <a:xfrm>
            <a:off x="631371" y="5447211"/>
            <a:ext cx="333829" cy="163286"/>
          </a:xfrm>
          <a:prstGeom prst="roundRect">
            <a:avLst>
              <a:gd name="adj" fmla="val 50000"/>
            </a:avLst>
          </a:prstGeom>
          <a:solidFill>
            <a:schemeClr val="accent1">
              <a:alpha val="61960"/>
            </a:schemeClr>
          </a:soli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/>
            <a:endParaRPr lang="en-US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9407" name="AutoShape 14"/>
          <p:cNvSpPr>
            <a:spLocks/>
          </p:cNvSpPr>
          <p:nvPr/>
        </p:nvSpPr>
        <p:spPr bwMode="auto">
          <a:xfrm>
            <a:off x="624114" y="3259183"/>
            <a:ext cx="595086" cy="156754"/>
          </a:xfrm>
          <a:prstGeom prst="roundRect">
            <a:avLst>
              <a:gd name="adj" fmla="val 50000"/>
            </a:avLst>
          </a:prstGeom>
          <a:solidFill>
            <a:schemeClr val="accent1">
              <a:alpha val="61960"/>
            </a:schemeClr>
          </a:soli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/>
            <a:endParaRPr lang="en-US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32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utoShape 1"/>
          <p:cNvSpPr>
            <a:spLocks/>
          </p:cNvSpPr>
          <p:nvPr/>
        </p:nvSpPr>
        <p:spPr bwMode="auto">
          <a:xfrm>
            <a:off x="827314" y="5969726"/>
            <a:ext cx="4158343" cy="437606"/>
          </a:xfrm>
          <a:custGeom>
            <a:avLst/>
            <a:gdLst>
              <a:gd name="T0" fmla="*/ 0 w 21600"/>
              <a:gd name="T1" fmla="*/ 2147483646 h 21600"/>
              <a:gd name="T2" fmla="*/ 0 w 21600"/>
              <a:gd name="T3" fmla="*/ 2147483646 h 21600"/>
              <a:gd name="T4" fmla="*/ 2147483646 w 21600"/>
              <a:gd name="T5" fmla="*/ 0 h 21600"/>
              <a:gd name="T6" fmla="*/ 2147483646 w 21600"/>
              <a:gd name="T7" fmla="*/ 0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0 w 21600"/>
              <a:gd name="T17" fmla="*/ 2147483646 h 21600"/>
              <a:gd name="T18" fmla="*/ 0 w 21600"/>
              <a:gd name="T19" fmla="*/ 2147483646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600"/>
              <a:gd name="T31" fmla="*/ 0 h 21600"/>
              <a:gd name="T32" fmla="*/ 21600 w 21600"/>
              <a:gd name="T33" fmla="*/ 216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>
                <a:moveTo>
                  <a:pt x="0" y="15152"/>
                </a:moveTo>
                <a:lnTo>
                  <a:pt x="0" y="6448"/>
                </a:lnTo>
                <a:cubicBezTo>
                  <a:pt x="0" y="2887"/>
                  <a:pt x="338" y="0"/>
                  <a:pt x="754" y="0"/>
                </a:cubicBezTo>
                <a:lnTo>
                  <a:pt x="20846" y="0"/>
                </a:lnTo>
                <a:cubicBezTo>
                  <a:pt x="21262" y="0"/>
                  <a:pt x="21600" y="2887"/>
                  <a:pt x="21600" y="6448"/>
                </a:cubicBezTo>
                <a:lnTo>
                  <a:pt x="21600" y="15152"/>
                </a:lnTo>
                <a:cubicBezTo>
                  <a:pt x="21600" y="18713"/>
                  <a:pt x="21262" y="21600"/>
                  <a:pt x="20846" y="21600"/>
                </a:cubicBezTo>
                <a:lnTo>
                  <a:pt x="754" y="21600"/>
                </a:lnTo>
                <a:cubicBezTo>
                  <a:pt x="338" y="21600"/>
                  <a:pt x="0" y="18713"/>
                  <a:pt x="0" y="15152"/>
                </a:cubicBezTo>
                <a:close/>
                <a:moveTo>
                  <a:pt x="0" y="15152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19" name="AutoShape 2"/>
          <p:cNvSpPr>
            <a:spLocks/>
          </p:cNvSpPr>
          <p:nvPr/>
        </p:nvSpPr>
        <p:spPr bwMode="auto">
          <a:xfrm>
            <a:off x="827314" y="5172891"/>
            <a:ext cx="4158343" cy="731520"/>
          </a:xfrm>
          <a:custGeom>
            <a:avLst/>
            <a:gdLst>
              <a:gd name="T0" fmla="*/ 0 w 21600"/>
              <a:gd name="T1" fmla="*/ 2147483646 h 21600"/>
              <a:gd name="T2" fmla="*/ 0 w 21600"/>
              <a:gd name="T3" fmla="*/ 2147483646 h 21600"/>
              <a:gd name="T4" fmla="*/ 2147483646 w 21600"/>
              <a:gd name="T5" fmla="*/ 0 h 21600"/>
              <a:gd name="T6" fmla="*/ 2147483646 w 21600"/>
              <a:gd name="T7" fmla="*/ 0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0 w 21600"/>
              <a:gd name="T17" fmla="*/ 2147483646 h 21600"/>
              <a:gd name="T18" fmla="*/ 0 w 21600"/>
              <a:gd name="T19" fmla="*/ 2147483646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600"/>
              <a:gd name="T31" fmla="*/ 0 h 21600"/>
              <a:gd name="T32" fmla="*/ 21600 w 21600"/>
              <a:gd name="T33" fmla="*/ 216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>
                <a:moveTo>
                  <a:pt x="0" y="17743"/>
                </a:moveTo>
                <a:lnTo>
                  <a:pt x="0" y="3857"/>
                </a:lnTo>
                <a:cubicBezTo>
                  <a:pt x="0" y="1727"/>
                  <a:pt x="338" y="0"/>
                  <a:pt x="754" y="0"/>
                </a:cubicBezTo>
                <a:lnTo>
                  <a:pt x="20846" y="0"/>
                </a:lnTo>
                <a:cubicBezTo>
                  <a:pt x="21262" y="0"/>
                  <a:pt x="21600" y="1727"/>
                  <a:pt x="21600" y="3857"/>
                </a:cubicBezTo>
                <a:lnTo>
                  <a:pt x="21600" y="17743"/>
                </a:lnTo>
                <a:cubicBezTo>
                  <a:pt x="21600" y="19873"/>
                  <a:pt x="21262" y="21600"/>
                  <a:pt x="20846" y="21600"/>
                </a:cubicBezTo>
                <a:lnTo>
                  <a:pt x="754" y="21600"/>
                </a:lnTo>
                <a:cubicBezTo>
                  <a:pt x="338" y="21600"/>
                  <a:pt x="0" y="19873"/>
                  <a:pt x="0" y="17743"/>
                </a:cubicBezTo>
                <a:close/>
                <a:moveTo>
                  <a:pt x="0" y="17743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604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14" y="2050868"/>
            <a:ext cx="8374743" cy="2129246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AutoShape 4"/>
          <p:cNvSpPr>
            <a:spLocks/>
          </p:cNvSpPr>
          <p:nvPr/>
        </p:nvSpPr>
        <p:spPr bwMode="auto">
          <a:xfrm>
            <a:off x="943428" y="1652451"/>
            <a:ext cx="4151086" cy="346166"/>
          </a:xfrm>
          <a:custGeom>
            <a:avLst/>
            <a:gdLst>
              <a:gd name="T0" fmla="*/ 2147483646 w 21600"/>
              <a:gd name="T1" fmla="*/ 0 h 11423"/>
              <a:gd name="T2" fmla="*/ 0 w 21600"/>
              <a:gd name="T3" fmla="*/ 2147483646 h 11423"/>
              <a:gd name="T4" fmla="*/ 0 w 21600"/>
              <a:gd name="T5" fmla="*/ 2147483646 h 11423"/>
              <a:gd name="T6" fmla="*/ 2147483646 w 21600"/>
              <a:gd name="T7" fmla="*/ 2147483646 h 11423"/>
              <a:gd name="T8" fmla="*/ 2147483646 w 21600"/>
              <a:gd name="T9" fmla="*/ 2147483646 h 11423"/>
              <a:gd name="T10" fmla="*/ 2147483646 w 21600"/>
              <a:gd name="T11" fmla="*/ 2147483646 h 11423"/>
              <a:gd name="T12" fmla="*/ 2147483646 w 21600"/>
              <a:gd name="T13" fmla="*/ 2147483646 h 11423"/>
              <a:gd name="T14" fmla="*/ 2147483646 w 21600"/>
              <a:gd name="T15" fmla="*/ 2147483646 h 11423"/>
              <a:gd name="T16" fmla="*/ 2147483646 w 21600"/>
              <a:gd name="T17" fmla="*/ 2147483646 h 11423"/>
              <a:gd name="T18" fmla="*/ 2147483646 w 21600"/>
              <a:gd name="T19" fmla="*/ 2147483646 h 11423"/>
              <a:gd name="T20" fmla="*/ 2147483646 w 21600"/>
              <a:gd name="T21" fmla="*/ 0 h 11423"/>
              <a:gd name="T22" fmla="*/ 2147483646 w 21600"/>
              <a:gd name="T23" fmla="*/ 0 h 11423"/>
              <a:gd name="T24" fmla="*/ 2147483646 w 21600"/>
              <a:gd name="T25" fmla="*/ 0 h 1142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1600"/>
              <a:gd name="T40" fmla="*/ 0 h 11423"/>
              <a:gd name="T41" fmla="*/ 21600 w 21600"/>
              <a:gd name="T42" fmla="*/ 11423 h 1142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1600" h="11423">
                <a:moveTo>
                  <a:pt x="755" y="0"/>
                </a:moveTo>
                <a:cubicBezTo>
                  <a:pt x="338" y="0"/>
                  <a:pt x="0" y="1930"/>
                  <a:pt x="0" y="4311"/>
                </a:cubicBezTo>
                <a:lnTo>
                  <a:pt x="0" y="7112"/>
                </a:lnTo>
                <a:cubicBezTo>
                  <a:pt x="0" y="9493"/>
                  <a:pt x="338" y="11423"/>
                  <a:pt x="755" y="11423"/>
                </a:cubicBezTo>
                <a:lnTo>
                  <a:pt x="16746" y="11423"/>
                </a:lnTo>
                <a:lnTo>
                  <a:pt x="17124" y="21600"/>
                </a:lnTo>
                <a:lnTo>
                  <a:pt x="17502" y="11423"/>
                </a:lnTo>
                <a:lnTo>
                  <a:pt x="20845" y="11423"/>
                </a:lnTo>
                <a:cubicBezTo>
                  <a:pt x="21262" y="11423"/>
                  <a:pt x="21600" y="9493"/>
                  <a:pt x="21600" y="7112"/>
                </a:cubicBezTo>
                <a:lnTo>
                  <a:pt x="21600" y="4311"/>
                </a:lnTo>
                <a:cubicBezTo>
                  <a:pt x="21600" y="1930"/>
                  <a:pt x="21262" y="0"/>
                  <a:pt x="20845" y="0"/>
                </a:cubicBezTo>
                <a:lnTo>
                  <a:pt x="755" y="0"/>
                </a:lnTo>
                <a:close/>
                <a:moveTo>
                  <a:pt x="755" y="0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2" name="Rectangle 5"/>
          <p:cNvSpPr>
            <a:spLocks noGrp="1" noChangeArrowheads="1"/>
          </p:cNvSpPr>
          <p:nvPr>
            <p:ph type="title"/>
          </p:nvPr>
        </p:nvSpPr>
        <p:spPr>
          <a:xfrm>
            <a:off x="972457" y="365760"/>
            <a:ext cx="10239829" cy="1227909"/>
          </a:xfrm>
        </p:spPr>
        <p:txBody>
          <a:bodyPr/>
          <a:lstStyle/>
          <a:p>
            <a:pPr eaLnBrk="1" hangingPunct="1"/>
            <a:r>
              <a:rPr lang="en-US" dirty="0" err="1" smtClean="0">
                <a:latin typeface="Arial Bold" charset="0"/>
                <a:ea typeface="ヒラギノ角ゴ ProN W6" charset="0"/>
                <a:cs typeface="ヒラギノ角ゴ ProN W6" charset="0"/>
              </a:rPr>
              <a:t>ByPropertyName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grpSp>
        <p:nvGrpSpPr>
          <p:cNvPr id="60423" name="Group 8"/>
          <p:cNvGrpSpPr>
            <a:grpSpLocks/>
          </p:cNvGrpSpPr>
          <p:nvPr/>
        </p:nvGrpSpPr>
        <p:grpSpPr bwMode="auto">
          <a:xfrm>
            <a:off x="834571" y="4376057"/>
            <a:ext cx="4158343" cy="731520"/>
            <a:chOff x="0" y="0"/>
            <a:chExt cx="4584" cy="896"/>
          </a:xfrm>
        </p:grpSpPr>
        <p:sp>
          <p:nvSpPr>
            <p:cNvPr id="60430" name="AutoShape 6"/>
            <p:cNvSpPr>
              <a:spLocks/>
            </p:cNvSpPr>
            <p:nvPr/>
          </p:nvSpPr>
          <p:spPr bwMode="auto">
            <a:xfrm>
              <a:off x="0" y="0"/>
              <a:ext cx="4584" cy="8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600"/>
                <a:gd name="T31" fmla="*/ 0 h 21600"/>
                <a:gd name="T32" fmla="*/ 21600 w 21600"/>
                <a:gd name="T33" fmla="*/ 216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>
                  <a:moveTo>
                    <a:pt x="0" y="17743"/>
                  </a:moveTo>
                  <a:lnTo>
                    <a:pt x="0" y="3857"/>
                  </a:lnTo>
                  <a:cubicBezTo>
                    <a:pt x="0" y="1727"/>
                    <a:pt x="338" y="0"/>
                    <a:pt x="754" y="0"/>
                  </a:cubicBezTo>
                  <a:lnTo>
                    <a:pt x="20846" y="0"/>
                  </a:lnTo>
                  <a:cubicBezTo>
                    <a:pt x="21262" y="0"/>
                    <a:pt x="21600" y="1727"/>
                    <a:pt x="21600" y="3857"/>
                  </a:cubicBezTo>
                  <a:lnTo>
                    <a:pt x="21600" y="17743"/>
                  </a:lnTo>
                  <a:cubicBezTo>
                    <a:pt x="21600" y="19873"/>
                    <a:pt x="21262" y="21600"/>
                    <a:pt x="20846" y="21600"/>
                  </a:cubicBezTo>
                  <a:lnTo>
                    <a:pt x="754" y="21600"/>
                  </a:lnTo>
                  <a:cubicBezTo>
                    <a:pt x="338" y="21600"/>
                    <a:pt x="0" y="19873"/>
                    <a:pt x="0" y="17743"/>
                  </a:cubicBezTo>
                  <a:close/>
                  <a:moveTo>
                    <a:pt x="0" y="17743"/>
                  </a:moveTo>
                </a:path>
              </a:pathLst>
            </a:custGeom>
            <a:gradFill rotWithShape="0">
              <a:gsLst>
                <a:gs pos="0">
                  <a:srgbClr val="FFFFFF">
                    <a:alpha val="50000"/>
                  </a:srgbClr>
                </a:gs>
                <a:gs pos="100000">
                  <a:srgbClr val="B1852A"/>
                </a:gs>
              </a:gsLst>
              <a:lin ang="0" scaled="1"/>
            </a:gradFill>
            <a:ln w="12700">
              <a:solidFill>
                <a:srgbClr val="4B4B4B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431" name="Rectangle 7"/>
            <p:cNvSpPr>
              <a:spLocks/>
            </p:cNvSpPr>
            <p:nvPr/>
          </p:nvSpPr>
          <p:spPr bwMode="auto">
            <a:xfrm>
              <a:off x="64" y="56"/>
              <a:ext cx="4464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eaLnBrk="1" hangingPunct="1"/>
              <a:r>
                <a:rPr lang="en-US" sz="1300">
                  <a:latin typeface="Arial Bold" charset="0"/>
                  <a:ea typeface="MS PGothic" charset="0"/>
                  <a:cs typeface="ヒラギノ角ゴ ProN W3" charset="0"/>
                  <a:sym typeface="Arial Bold" charset="0"/>
                </a:rPr>
                <a:t>2.  Stop-Service does not support accepting </a:t>
              </a:r>
              <a:r>
                <a:rPr lang="ja-JP" altLang="en-US" sz="1300">
                  <a:latin typeface="Arial" charset="0"/>
                  <a:ea typeface="MS PGothic" charset="0"/>
                  <a:cs typeface="ヒラギノ角ゴ ProN W3" charset="0"/>
                  <a:sym typeface="Arial Bold" charset="0"/>
                </a:rPr>
                <a:t>“</a:t>
              </a:r>
              <a:r>
                <a:rPr lang="en-US" altLang="ja-JP" sz="1300">
                  <a:latin typeface="Arial Bold" charset="0"/>
                  <a:ea typeface="MS PGothic" charset="0"/>
                  <a:cs typeface="ヒラギノ角ゴ ProN W3" charset="0"/>
                  <a:sym typeface="Arial Bold" charset="0"/>
                </a:rPr>
                <a:t>Process</a:t>
              </a:r>
              <a:r>
                <a:rPr lang="ja-JP" altLang="en-US" sz="1300">
                  <a:latin typeface="Arial" charset="0"/>
                  <a:ea typeface="MS PGothic" charset="0"/>
                  <a:cs typeface="ヒラギノ角ゴ ProN W3" charset="0"/>
                  <a:sym typeface="Arial Bold" charset="0"/>
                </a:rPr>
                <a:t>”</a:t>
              </a:r>
              <a:r>
                <a:rPr lang="en-US" altLang="ja-JP" sz="1300">
                  <a:latin typeface="Arial Bold" charset="0"/>
                  <a:ea typeface="MS PGothic" charset="0"/>
                  <a:cs typeface="ヒラギノ角ゴ ProN W3" charset="0"/>
                  <a:sym typeface="Arial Bold" charset="0"/>
                </a:rPr>
                <a:t> objects ByValue, so PowerShell checks what can be accepted ByPropertyName.</a:t>
              </a:r>
              <a:endPara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endParaRPr>
            </a:p>
          </p:txBody>
        </p:sp>
      </p:grpSp>
      <p:sp>
        <p:nvSpPr>
          <p:cNvPr id="60424" name="Rectangle 9"/>
          <p:cNvSpPr>
            <a:spLocks/>
          </p:cNvSpPr>
          <p:nvPr/>
        </p:nvSpPr>
        <p:spPr bwMode="auto">
          <a:xfrm>
            <a:off x="1001486" y="1717766"/>
            <a:ext cx="4049486" cy="24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1.  Get-Process is passing a </a:t>
            </a:r>
            <a:r>
              <a:rPr lang="ja-JP" altLang="en-US" sz="1300">
                <a:latin typeface="Arial" charset="0"/>
                <a:ea typeface="MS PGothic" charset="0"/>
                <a:cs typeface="ヒラギノ角ゴ ProN W3" charset="0"/>
                <a:sym typeface="Arial Bold" charset="0"/>
              </a:rPr>
              <a:t>“</a:t>
            </a:r>
            <a:r>
              <a:rPr lang="en-US" altLang="ja-JP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Process</a:t>
            </a:r>
            <a:r>
              <a:rPr lang="ja-JP" altLang="en-US" sz="1300">
                <a:latin typeface="Arial" charset="0"/>
                <a:ea typeface="MS PGothic" charset="0"/>
                <a:cs typeface="ヒラギノ角ゴ ProN W3" charset="0"/>
                <a:sym typeface="Arial Bold" charset="0"/>
              </a:rPr>
              <a:t>”</a:t>
            </a:r>
            <a:r>
              <a:rPr lang="en-US" altLang="ja-JP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 Object</a:t>
            </a:r>
            <a:endParaRPr lang="en-US" sz="1300"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</p:txBody>
      </p:sp>
      <p:sp>
        <p:nvSpPr>
          <p:cNvPr id="60425" name="Rectangle 10"/>
          <p:cNvSpPr>
            <a:spLocks/>
          </p:cNvSpPr>
          <p:nvPr/>
        </p:nvSpPr>
        <p:spPr bwMode="auto">
          <a:xfrm>
            <a:off x="943428" y="5218611"/>
            <a:ext cx="4049486" cy="607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3.  -Name does accept strings ByPropertyName, and the objects in the pipeline are labeled as a Name property</a:t>
            </a:r>
          </a:p>
        </p:txBody>
      </p:sp>
      <p:pic>
        <p:nvPicPr>
          <p:cNvPr id="60426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114" y="4820194"/>
            <a:ext cx="1865086" cy="209006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7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114" y="5225143"/>
            <a:ext cx="6175829" cy="894806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8" name="Rectangle 13"/>
          <p:cNvSpPr>
            <a:spLocks/>
          </p:cNvSpPr>
          <p:nvPr/>
        </p:nvSpPr>
        <p:spPr bwMode="auto">
          <a:xfrm>
            <a:off x="943428" y="5937069"/>
            <a:ext cx="4049486" cy="42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4.  Stop-Service attempts to use the objects for its -Name, in this example, fails</a:t>
            </a:r>
          </a:p>
        </p:txBody>
      </p:sp>
      <p:pic>
        <p:nvPicPr>
          <p:cNvPr id="60429" name="Picture 1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307" y="4976948"/>
            <a:ext cx="653143" cy="67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10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PowerShell 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98489" y="1355653"/>
            <a:ext cx="10287000" cy="46481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Automation has a major impact to your business and its agility</a:t>
            </a:r>
          </a:p>
          <a:p>
            <a:r>
              <a:rPr lang="en-US" dirty="0" smtClean="0"/>
              <a:t>Automate repetitive tasks</a:t>
            </a:r>
          </a:p>
          <a:p>
            <a:r>
              <a:rPr lang="en-US" dirty="0" smtClean="0"/>
              <a:t>Deliver reusable solutions</a:t>
            </a:r>
          </a:p>
          <a:p>
            <a:r>
              <a:rPr lang="en-US" dirty="0" smtClean="0"/>
              <a:t>Reduce failure due to human mistakes</a:t>
            </a:r>
          </a:p>
          <a:p>
            <a:r>
              <a:rPr lang="en-US" dirty="0" smtClean="0"/>
              <a:t>PowerShell is your gateway to configuration management and DevOps</a:t>
            </a:r>
          </a:p>
        </p:txBody>
      </p:sp>
    </p:spTree>
    <p:extLst>
      <p:ext uri="{BB962C8B-B14F-4D97-AF65-F5344CB8AC3E}">
        <p14:creationId xmlns:p14="http://schemas.microsoft.com/office/powerpoint/2010/main" val="160717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/>
            <a:r>
              <a:rPr lang="en-US" dirty="0"/>
              <a:t>What if my property doesn’t match – Customize it!</a:t>
            </a:r>
          </a:p>
        </p:txBody>
      </p:sp>
      <p:pic>
        <p:nvPicPr>
          <p:cNvPr id="624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314" y="1391194"/>
            <a:ext cx="5958114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9" y="2612572"/>
            <a:ext cx="11119757" cy="3128554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042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14350" indent="-514350"/>
            <a:r>
              <a:rPr lang="en-US" dirty="0"/>
              <a:t>The Parenthetical – when all else fails</a:t>
            </a:r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188029"/>
            <a:ext cx="8403771" cy="1665514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71" y="4513217"/>
            <a:ext cx="7975600" cy="1528354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Rectangle 5"/>
          <p:cNvSpPr>
            <a:spLocks/>
          </p:cNvSpPr>
          <p:nvPr/>
        </p:nvSpPr>
        <p:spPr bwMode="auto">
          <a:xfrm>
            <a:off x="2890710" y="6231201"/>
            <a:ext cx="6496312" cy="42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 dirty="0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  </a:t>
            </a:r>
            <a:r>
              <a:rPr lang="en-US" sz="2400" dirty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Parenthesis don</a:t>
            </a:r>
            <a:r>
              <a:rPr lang="ja-JP" altLang="en-US" sz="2400" dirty="0">
                <a:latin typeface="Arial" charset="0"/>
                <a:ea typeface="MS PGothic" charset="0"/>
                <a:cs typeface="ヒラギノ角ゴ ProN W3" charset="0"/>
                <a:sym typeface="Arial Bold" charset="0"/>
              </a:rPr>
              <a:t>’</a:t>
            </a:r>
            <a:r>
              <a:rPr lang="en-US" altLang="ja-JP" sz="2400" dirty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t rely on binding and attach information directly to the desired parameter.</a:t>
            </a:r>
            <a:endParaRPr lang="en-US" sz="2400" dirty="0"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</p:txBody>
      </p:sp>
      <p:pic>
        <p:nvPicPr>
          <p:cNvPr id="583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43" y="2841172"/>
            <a:ext cx="8382000" cy="1495697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5" name="AutoShape 8"/>
          <p:cNvSpPr>
            <a:spLocks/>
          </p:cNvSpPr>
          <p:nvPr/>
        </p:nvSpPr>
        <p:spPr bwMode="auto">
          <a:xfrm>
            <a:off x="827314" y="1574074"/>
            <a:ext cx="4151086" cy="444137"/>
          </a:xfrm>
          <a:custGeom>
            <a:avLst/>
            <a:gdLst>
              <a:gd name="T0" fmla="*/ 2147483646 w 21600"/>
              <a:gd name="T1" fmla="*/ 0 h 14656"/>
              <a:gd name="T2" fmla="*/ 0 w 21600"/>
              <a:gd name="T3" fmla="*/ 2147483646 h 14656"/>
              <a:gd name="T4" fmla="*/ 0 w 21600"/>
              <a:gd name="T5" fmla="*/ 2147483646 h 14656"/>
              <a:gd name="T6" fmla="*/ 2147483646 w 21600"/>
              <a:gd name="T7" fmla="*/ 2147483646 h 14656"/>
              <a:gd name="T8" fmla="*/ 2147483646 w 21600"/>
              <a:gd name="T9" fmla="*/ 2147483646 h 14656"/>
              <a:gd name="T10" fmla="*/ 2147483646 w 21600"/>
              <a:gd name="T11" fmla="*/ 2147483646 h 14656"/>
              <a:gd name="T12" fmla="*/ 2147483646 w 21600"/>
              <a:gd name="T13" fmla="*/ 2147483646 h 14656"/>
              <a:gd name="T14" fmla="*/ 2147483646 w 21600"/>
              <a:gd name="T15" fmla="*/ 2147483646 h 14656"/>
              <a:gd name="T16" fmla="*/ 2147483646 w 21600"/>
              <a:gd name="T17" fmla="*/ 2147483646 h 14656"/>
              <a:gd name="T18" fmla="*/ 2147483646 w 21600"/>
              <a:gd name="T19" fmla="*/ 2147483646 h 14656"/>
              <a:gd name="T20" fmla="*/ 2147483646 w 21600"/>
              <a:gd name="T21" fmla="*/ 0 h 14656"/>
              <a:gd name="T22" fmla="*/ 2147483646 w 21600"/>
              <a:gd name="T23" fmla="*/ 0 h 14656"/>
              <a:gd name="T24" fmla="*/ 2147483646 w 21600"/>
              <a:gd name="T25" fmla="*/ 0 h 1465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1600"/>
              <a:gd name="T40" fmla="*/ 0 h 14656"/>
              <a:gd name="T41" fmla="*/ 21600 w 21600"/>
              <a:gd name="T42" fmla="*/ 14656 h 1465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1600" h="14656">
                <a:moveTo>
                  <a:pt x="755" y="0"/>
                </a:moveTo>
                <a:cubicBezTo>
                  <a:pt x="338" y="0"/>
                  <a:pt x="0" y="1930"/>
                  <a:pt x="0" y="4311"/>
                </a:cubicBezTo>
                <a:lnTo>
                  <a:pt x="0" y="10345"/>
                </a:lnTo>
                <a:cubicBezTo>
                  <a:pt x="0" y="12726"/>
                  <a:pt x="338" y="14656"/>
                  <a:pt x="755" y="14656"/>
                </a:cubicBezTo>
                <a:lnTo>
                  <a:pt x="16748" y="14656"/>
                </a:lnTo>
                <a:lnTo>
                  <a:pt x="17124" y="21600"/>
                </a:lnTo>
                <a:lnTo>
                  <a:pt x="17502" y="14656"/>
                </a:lnTo>
                <a:lnTo>
                  <a:pt x="20845" y="14656"/>
                </a:lnTo>
                <a:cubicBezTo>
                  <a:pt x="21262" y="14656"/>
                  <a:pt x="21600" y="12726"/>
                  <a:pt x="21600" y="10345"/>
                </a:cubicBezTo>
                <a:lnTo>
                  <a:pt x="21600" y="4311"/>
                </a:lnTo>
                <a:cubicBezTo>
                  <a:pt x="21600" y="1930"/>
                  <a:pt x="21262" y="0"/>
                  <a:pt x="20845" y="0"/>
                </a:cubicBezTo>
                <a:lnTo>
                  <a:pt x="755" y="0"/>
                </a:lnTo>
                <a:close/>
                <a:moveTo>
                  <a:pt x="755" y="0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376" name="Rectangle 9"/>
          <p:cNvSpPr>
            <a:spLocks/>
          </p:cNvSpPr>
          <p:nvPr/>
        </p:nvSpPr>
        <p:spPr bwMode="auto">
          <a:xfrm>
            <a:off x="936171" y="1593668"/>
            <a:ext cx="4049486" cy="42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1.  I want to pass a list of computer names to Get-Service.  Why does this fail?</a:t>
            </a:r>
          </a:p>
        </p:txBody>
      </p:sp>
      <p:sp>
        <p:nvSpPr>
          <p:cNvPr id="58377" name="Rectangle 10"/>
          <p:cNvSpPr>
            <a:spLocks/>
          </p:cNvSpPr>
          <p:nvPr/>
        </p:nvSpPr>
        <p:spPr bwMode="auto">
          <a:xfrm>
            <a:off x="6342743" y="3187337"/>
            <a:ext cx="2721429" cy="115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2.  -Name and -InputObject accept pipeline input ByValue, not -Computername.  -Name accepts text, and then causes the failure.</a:t>
            </a:r>
          </a:p>
          <a:p>
            <a:pPr eaLnBrk="1" hangingPunct="1"/>
            <a:endParaRPr lang="en-US" sz="1300"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4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Parenthetical – when all else fails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76103"/>
            <a:ext cx="8505371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15" y="2357846"/>
            <a:ext cx="8606971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3" y="3990703"/>
            <a:ext cx="8389257" cy="2475411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4518" name="Group 7"/>
          <p:cNvGrpSpPr>
            <a:grpSpLocks/>
          </p:cNvGrpSpPr>
          <p:nvPr/>
        </p:nvGrpSpPr>
        <p:grpSpPr bwMode="auto">
          <a:xfrm>
            <a:off x="9238343" y="1697355"/>
            <a:ext cx="2612571" cy="496389"/>
            <a:chOff x="0" y="0"/>
            <a:chExt cx="2880" cy="608"/>
          </a:xfrm>
        </p:grpSpPr>
        <p:sp>
          <p:nvSpPr>
            <p:cNvPr id="64526" name="AutoShape 5"/>
            <p:cNvSpPr>
              <a:spLocks/>
            </p:cNvSpPr>
            <p:nvPr/>
          </p:nvSpPr>
          <p:spPr bwMode="auto">
            <a:xfrm>
              <a:off x="0" y="0"/>
              <a:ext cx="2880" cy="608"/>
            </a:xfrm>
            <a:custGeom>
              <a:avLst/>
              <a:gdLst>
                <a:gd name="T0" fmla="*/ 0 w 21410"/>
                <a:gd name="T1" fmla="*/ 0 h 21600"/>
                <a:gd name="T2" fmla="*/ 0 w 21410"/>
                <a:gd name="T3" fmla="*/ 0 h 21600"/>
                <a:gd name="T4" fmla="*/ 0 w 21410"/>
                <a:gd name="T5" fmla="*/ 0 h 21600"/>
                <a:gd name="T6" fmla="*/ 0 w 21410"/>
                <a:gd name="T7" fmla="*/ 0 h 21600"/>
                <a:gd name="T8" fmla="*/ 0 w 21410"/>
                <a:gd name="T9" fmla="*/ 0 h 21600"/>
                <a:gd name="T10" fmla="*/ 0 w 21410"/>
                <a:gd name="T11" fmla="*/ 0 h 21600"/>
                <a:gd name="T12" fmla="*/ 0 w 21410"/>
                <a:gd name="T13" fmla="*/ 0 h 21600"/>
                <a:gd name="T14" fmla="*/ 0 w 21410"/>
                <a:gd name="T15" fmla="*/ 0 h 21600"/>
                <a:gd name="T16" fmla="*/ 0 w 21410"/>
                <a:gd name="T17" fmla="*/ 0 h 21600"/>
                <a:gd name="T18" fmla="*/ 0 w 21410"/>
                <a:gd name="T19" fmla="*/ 0 h 21600"/>
                <a:gd name="T20" fmla="*/ 0 w 21410"/>
                <a:gd name="T21" fmla="*/ 0 h 21600"/>
                <a:gd name="T22" fmla="*/ 0 w 21410"/>
                <a:gd name="T23" fmla="*/ 0 h 21600"/>
                <a:gd name="T24" fmla="*/ 0 w 21410"/>
                <a:gd name="T25" fmla="*/ 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410"/>
                <a:gd name="T40" fmla="*/ 0 h 21600"/>
                <a:gd name="T41" fmla="*/ 21410 w 21410"/>
                <a:gd name="T42" fmla="*/ 21600 h 216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410" h="21600">
                  <a:moveTo>
                    <a:pt x="1189" y="0"/>
                  </a:moveTo>
                  <a:cubicBezTo>
                    <a:pt x="533" y="0"/>
                    <a:pt x="0" y="2545"/>
                    <a:pt x="0" y="5684"/>
                  </a:cubicBezTo>
                  <a:lnTo>
                    <a:pt x="0" y="15916"/>
                  </a:lnTo>
                  <a:cubicBezTo>
                    <a:pt x="0" y="19055"/>
                    <a:pt x="533" y="21600"/>
                    <a:pt x="1189" y="21600"/>
                  </a:cubicBezTo>
                  <a:lnTo>
                    <a:pt x="20221" y="21600"/>
                  </a:lnTo>
                  <a:cubicBezTo>
                    <a:pt x="20878" y="21600"/>
                    <a:pt x="21410" y="19055"/>
                    <a:pt x="21410" y="15916"/>
                  </a:cubicBezTo>
                  <a:lnTo>
                    <a:pt x="21410" y="15658"/>
                  </a:lnTo>
                  <a:lnTo>
                    <a:pt x="21600" y="13411"/>
                  </a:lnTo>
                  <a:lnTo>
                    <a:pt x="21410" y="11155"/>
                  </a:lnTo>
                  <a:lnTo>
                    <a:pt x="21410" y="5684"/>
                  </a:lnTo>
                  <a:cubicBezTo>
                    <a:pt x="21410" y="2545"/>
                    <a:pt x="20878" y="0"/>
                    <a:pt x="20221" y="0"/>
                  </a:cubicBezTo>
                  <a:lnTo>
                    <a:pt x="1189" y="0"/>
                  </a:lnTo>
                  <a:close/>
                  <a:moveTo>
                    <a:pt x="1189" y="0"/>
                  </a:moveTo>
                </a:path>
              </a:pathLst>
            </a:custGeom>
            <a:gradFill rotWithShape="0">
              <a:gsLst>
                <a:gs pos="0">
                  <a:srgbClr val="FFFFFF">
                    <a:alpha val="50000"/>
                  </a:srgbClr>
                </a:gs>
                <a:gs pos="100000">
                  <a:srgbClr val="B1852A"/>
                </a:gs>
              </a:gsLst>
              <a:lin ang="0" scaled="1"/>
            </a:gradFill>
            <a:ln w="12700">
              <a:solidFill>
                <a:srgbClr val="4B4B4B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527" name="Rectangle 6"/>
            <p:cNvSpPr>
              <a:spLocks/>
            </p:cNvSpPr>
            <p:nvPr/>
          </p:nvSpPr>
          <p:spPr bwMode="auto">
            <a:xfrm>
              <a:off x="128" y="46"/>
              <a:ext cx="265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eaLnBrk="1" hangingPunct="1"/>
              <a:r>
                <a:rPr lang="en-US" sz="1300">
                  <a:latin typeface="Arial Bold" charset="0"/>
                  <a:ea typeface="MS PGothic" charset="0"/>
                  <a:cs typeface="ヒラギノ角ゴ ProN W3" charset="0"/>
                  <a:sym typeface="Arial Bold" charset="0"/>
                </a:rPr>
                <a:t>Returns a collection (table) </a:t>
              </a:r>
            </a:p>
            <a:p>
              <a:pPr eaLnBrk="1" hangingPunct="1"/>
              <a:r>
                <a:rPr lang="en-US" sz="1300">
                  <a:latin typeface="Arial Bold" charset="0"/>
                  <a:ea typeface="MS PGothic" charset="0"/>
                  <a:cs typeface="ヒラギノ角ゴ ProN W3" charset="0"/>
                  <a:sym typeface="Arial Bold" charset="0"/>
                </a:rPr>
                <a:t>of objects.</a:t>
              </a:r>
            </a:p>
          </p:txBody>
        </p:sp>
      </p:grpSp>
      <p:sp>
        <p:nvSpPr>
          <p:cNvPr id="64519" name="AutoShape 8"/>
          <p:cNvSpPr>
            <a:spLocks/>
          </p:cNvSpPr>
          <p:nvPr/>
        </p:nvSpPr>
        <p:spPr bwMode="auto">
          <a:xfrm>
            <a:off x="9550400" y="3174274"/>
            <a:ext cx="2307771" cy="496389"/>
          </a:xfrm>
          <a:custGeom>
            <a:avLst/>
            <a:gdLst>
              <a:gd name="T0" fmla="*/ 0 w 21600"/>
              <a:gd name="T1" fmla="*/ 2147483646 h 21600"/>
              <a:gd name="T2" fmla="*/ 0 w 21600"/>
              <a:gd name="T3" fmla="*/ 2147483646 h 21600"/>
              <a:gd name="T4" fmla="*/ 2147483646 w 21600"/>
              <a:gd name="T5" fmla="*/ 0 h 21600"/>
              <a:gd name="T6" fmla="*/ 2147483646 w 21600"/>
              <a:gd name="T7" fmla="*/ 0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0 w 21600"/>
              <a:gd name="T17" fmla="*/ 2147483646 h 21600"/>
              <a:gd name="T18" fmla="*/ 0 w 21600"/>
              <a:gd name="T19" fmla="*/ 2147483646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600"/>
              <a:gd name="T31" fmla="*/ 0 h 21600"/>
              <a:gd name="T32" fmla="*/ 21600 w 21600"/>
              <a:gd name="T33" fmla="*/ 216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>
                <a:moveTo>
                  <a:pt x="0" y="15916"/>
                </a:moveTo>
                <a:lnTo>
                  <a:pt x="0" y="5684"/>
                </a:lnTo>
                <a:cubicBezTo>
                  <a:pt x="0" y="2545"/>
                  <a:pt x="608" y="0"/>
                  <a:pt x="1358" y="0"/>
                </a:cubicBezTo>
                <a:lnTo>
                  <a:pt x="20242" y="0"/>
                </a:lnTo>
                <a:cubicBezTo>
                  <a:pt x="20992" y="0"/>
                  <a:pt x="21600" y="2545"/>
                  <a:pt x="21600" y="5684"/>
                </a:cubicBezTo>
                <a:lnTo>
                  <a:pt x="21600" y="15916"/>
                </a:lnTo>
                <a:cubicBezTo>
                  <a:pt x="21600" y="19055"/>
                  <a:pt x="20992" y="21600"/>
                  <a:pt x="20242" y="21600"/>
                </a:cubicBezTo>
                <a:lnTo>
                  <a:pt x="1358" y="21600"/>
                </a:lnTo>
                <a:cubicBezTo>
                  <a:pt x="608" y="21600"/>
                  <a:pt x="0" y="19055"/>
                  <a:pt x="0" y="15916"/>
                </a:cubicBezTo>
                <a:close/>
                <a:moveTo>
                  <a:pt x="0" y="15916"/>
                </a:moveTo>
              </a:path>
            </a:pathLst>
          </a:cu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B1852A"/>
              </a:gs>
            </a:gsLst>
            <a:lin ang="0" scaled="1"/>
          </a:gra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520" name="Rectangle 9"/>
          <p:cNvSpPr>
            <a:spLocks/>
          </p:cNvSpPr>
          <p:nvPr/>
        </p:nvSpPr>
        <p:spPr bwMode="auto">
          <a:xfrm>
            <a:off x="9666514" y="3213463"/>
            <a:ext cx="2140857" cy="418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sz="13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Returns string contents </a:t>
            </a:r>
          </a:p>
        </p:txBody>
      </p:sp>
      <p:pic>
        <p:nvPicPr>
          <p:cNvPr id="64521" name="Picture 10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700" y="1636123"/>
            <a:ext cx="2387600" cy="24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2" name="Picture 11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100" y="2113734"/>
            <a:ext cx="5529943" cy="849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3" name="Picture 12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829" y="3516358"/>
            <a:ext cx="4136571" cy="104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4" name="AutoShape 13"/>
          <p:cNvSpPr>
            <a:spLocks/>
          </p:cNvSpPr>
          <p:nvPr/>
        </p:nvSpPr>
        <p:spPr bwMode="auto">
          <a:xfrm>
            <a:off x="3222172" y="4382589"/>
            <a:ext cx="1589314" cy="156754"/>
          </a:xfrm>
          <a:prstGeom prst="roundRect">
            <a:avLst>
              <a:gd name="adj" fmla="val 50000"/>
            </a:avLst>
          </a:prstGeom>
          <a:solidFill>
            <a:schemeClr val="accent1">
              <a:alpha val="61960"/>
            </a:schemeClr>
          </a:soli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/>
            <a:endParaRPr lang="en-US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64525" name="AutoShape 14"/>
          <p:cNvSpPr>
            <a:spLocks/>
          </p:cNvSpPr>
          <p:nvPr/>
        </p:nvSpPr>
        <p:spPr bwMode="auto">
          <a:xfrm>
            <a:off x="1923143" y="2788920"/>
            <a:ext cx="994229" cy="156754"/>
          </a:xfrm>
          <a:prstGeom prst="roundRect">
            <a:avLst>
              <a:gd name="adj" fmla="val 50000"/>
            </a:avLst>
          </a:prstGeom>
          <a:solidFill>
            <a:schemeClr val="accent1">
              <a:alpha val="61960"/>
            </a:schemeClr>
          </a:solidFill>
          <a:ln w="12700">
            <a:solidFill>
              <a:srgbClr val="4B4B4B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/>
            <a:endParaRPr lang="en-US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55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Power in PowerShell - Remoting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63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Overview of Remoting</a:t>
            </a:r>
          </a:p>
          <a:p>
            <a:r>
              <a:rPr lang="en-GB" dirty="0" smtClean="0"/>
              <a:t>Enable Remoting</a:t>
            </a:r>
          </a:p>
          <a:p>
            <a:r>
              <a:rPr lang="en-GB" dirty="0" smtClean="0"/>
              <a:t>One-To-One</a:t>
            </a:r>
          </a:p>
          <a:p>
            <a:r>
              <a:rPr lang="en-GB" dirty="0" smtClean="0"/>
              <a:t>One-To-Many</a:t>
            </a:r>
          </a:p>
          <a:p>
            <a:r>
              <a:rPr lang="en-GB" dirty="0" smtClean="0"/>
              <a:t>Not the end yet!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9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of Remoting</a:t>
            </a:r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429" y="2681151"/>
            <a:ext cx="1944914" cy="195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7588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6880">
            <a:off x="4109872" y="3143380"/>
            <a:ext cx="1951761" cy="45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589" name="Group 14"/>
          <p:cNvGrpSpPr>
            <a:grpSpLocks/>
          </p:cNvGrpSpPr>
          <p:nvPr/>
        </p:nvGrpSpPr>
        <p:grpSpPr bwMode="auto">
          <a:xfrm>
            <a:off x="6201620" y="1225129"/>
            <a:ext cx="4361543" cy="2992210"/>
            <a:chOff x="0" y="0"/>
            <a:chExt cx="4808" cy="3664"/>
          </a:xfrm>
        </p:grpSpPr>
        <p:sp>
          <p:nvSpPr>
            <p:cNvPr id="67591" name="Oval 4"/>
            <p:cNvSpPr>
              <a:spLocks/>
            </p:cNvSpPr>
            <p:nvPr/>
          </p:nvSpPr>
          <p:spPr bwMode="auto">
            <a:xfrm>
              <a:off x="154" y="933"/>
              <a:ext cx="4524" cy="2333"/>
            </a:xfrm>
            <a:prstGeom prst="ellipse">
              <a:avLst/>
            </a:prstGeom>
            <a:gradFill rotWithShape="0">
              <a:gsLst>
                <a:gs pos="0">
                  <a:srgbClr val="FFFFFF">
                    <a:alpha val="39000"/>
                  </a:srgbClr>
                </a:gs>
                <a:gs pos="100000">
                  <a:srgbClr val="FFFF00">
                    <a:alpha val="39000"/>
                  </a:srgbClr>
                </a:gs>
              </a:gsLst>
              <a:lin ang="5400000" scaled="1"/>
            </a:gradFill>
            <a:ln w="12700">
              <a:solidFill>
                <a:srgbClr val="4B4B4B">
                  <a:alpha val="38823"/>
                </a:srgbClr>
              </a:solidFill>
              <a:miter lim="800000"/>
              <a:headEnd/>
              <a:tailEnd/>
            </a:ln>
            <a:effectLst>
              <a:outerShdw blurRad="635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 algn="ctr" eaLnBrk="1" hangingPunct="1"/>
              <a:endParaRPr lang="en-US">
                <a:ea typeface="ヒラギノ角ゴ ProN W3" charset="0"/>
                <a:cs typeface="ヒラギノ角ゴ ProN W3" charset="0"/>
              </a:endParaRPr>
            </a:p>
          </p:txBody>
        </p:sp>
        <p:grpSp>
          <p:nvGrpSpPr>
            <p:cNvPr id="67592" name="Group 13"/>
            <p:cNvGrpSpPr>
              <a:grpSpLocks/>
            </p:cNvGrpSpPr>
            <p:nvPr/>
          </p:nvGrpSpPr>
          <p:grpSpPr bwMode="auto">
            <a:xfrm>
              <a:off x="0" y="0"/>
              <a:ext cx="4808" cy="3664"/>
              <a:chOff x="0" y="0"/>
              <a:chExt cx="4808" cy="3664"/>
            </a:xfrm>
          </p:grpSpPr>
          <p:pic>
            <p:nvPicPr>
              <p:cNvPr id="67593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" y="831"/>
                <a:ext cx="4517" cy="24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grpSp>
            <p:nvGrpSpPr>
              <p:cNvPr id="67594" name="Group 8"/>
              <p:cNvGrpSpPr>
                <a:grpSpLocks/>
              </p:cNvGrpSpPr>
              <p:nvPr/>
            </p:nvGrpSpPr>
            <p:grpSpPr bwMode="auto">
              <a:xfrm>
                <a:off x="0" y="860"/>
                <a:ext cx="945" cy="1259"/>
                <a:chOff x="0" y="0"/>
                <a:chExt cx="945" cy="1259"/>
              </a:xfrm>
            </p:grpSpPr>
            <p:pic>
              <p:nvPicPr>
                <p:cNvPr id="67599" name="Picture 6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945" cy="12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7600" name="Picture 7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" y="751"/>
                  <a:ext cx="590" cy="4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67595" name="Picture 9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8" y="0"/>
                <a:ext cx="1219" cy="1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67596" name="Picture 10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" y="2365"/>
                <a:ext cx="874" cy="1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67597" name="Picture 11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1" y="2473"/>
                <a:ext cx="901" cy="1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67598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6" y="752"/>
                <a:ext cx="1152" cy="1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7590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00" y="4481027"/>
            <a:ext cx="7646594" cy="1961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Ic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535" y="4143534"/>
            <a:ext cx="1357486" cy="387853"/>
          </a:xfrm>
          <a:prstGeom prst="rect">
            <a:avLst/>
          </a:prstGeom>
        </p:spPr>
      </p:pic>
      <p:pic>
        <p:nvPicPr>
          <p:cNvPr id="18" name="Picture 17" descr="Ic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802" y="2685368"/>
            <a:ext cx="1357486" cy="387853"/>
          </a:xfrm>
          <a:prstGeom prst="rect">
            <a:avLst/>
          </a:prstGeom>
        </p:spPr>
      </p:pic>
      <p:pic>
        <p:nvPicPr>
          <p:cNvPr id="19" name="Picture 18" descr="Ic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806" y="2096137"/>
            <a:ext cx="1357486" cy="387853"/>
          </a:xfrm>
          <a:prstGeom prst="rect">
            <a:avLst/>
          </a:prstGeom>
        </p:spPr>
      </p:pic>
      <p:pic>
        <p:nvPicPr>
          <p:cNvPr id="20" name="Picture 19" descr="Ic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67" y="2698461"/>
            <a:ext cx="1357486" cy="387853"/>
          </a:xfrm>
          <a:prstGeom prst="rect">
            <a:avLst/>
          </a:prstGeom>
        </p:spPr>
      </p:pic>
      <p:pic>
        <p:nvPicPr>
          <p:cNvPr id="21" name="Picture 20" descr="Ic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242" y="3968583"/>
            <a:ext cx="1357486" cy="38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Enable Remoting</a:t>
            </a:r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3" y="2586446"/>
            <a:ext cx="8505371" cy="3278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486" y="1809206"/>
            <a:ext cx="7366000" cy="412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Rectangle 5"/>
          <p:cNvSpPr>
            <a:spLocks/>
          </p:cNvSpPr>
          <p:nvPr/>
        </p:nvSpPr>
        <p:spPr bwMode="auto">
          <a:xfrm>
            <a:off x="1872343" y="5937069"/>
            <a:ext cx="7895771" cy="607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lang="en-US" sz="200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Computer Configuration/Policies/Administrative Templates/Windows Components/Windows Remote Management</a:t>
            </a:r>
          </a:p>
        </p:txBody>
      </p:sp>
      <p:pic>
        <p:nvPicPr>
          <p:cNvPr id="68614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907" y="3826601"/>
            <a:ext cx="1712686" cy="197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14" y="1939834"/>
            <a:ext cx="2924629" cy="235948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Callout 7"/>
          <p:cNvSpPr/>
          <p:nvPr/>
        </p:nvSpPr>
        <p:spPr>
          <a:xfrm>
            <a:off x="8483668" y="510668"/>
            <a:ext cx="3299204" cy="1833164"/>
          </a:xfrm>
          <a:prstGeom prst="wedgeEllipseCallout">
            <a:avLst>
              <a:gd name="adj1" fmla="val -36833"/>
              <a:gd name="adj2" fmla="val 711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PowerShell Remoting is already enabled in Server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1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One to One - Interactive</a:t>
            </a:r>
          </a:p>
        </p:txBody>
      </p:sp>
      <p:pic>
        <p:nvPicPr>
          <p:cNvPr id="696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49" y="1258570"/>
            <a:ext cx="11267567" cy="4987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117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One-To-Many</a:t>
            </a:r>
          </a:p>
        </p:txBody>
      </p:sp>
      <p:pic>
        <p:nvPicPr>
          <p:cNvPr id="706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95" y="5029636"/>
            <a:ext cx="10932630" cy="1347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10" y="1128658"/>
            <a:ext cx="10933186" cy="3598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72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Web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69939" y="942770"/>
            <a:ext cx="11525250" cy="3757987"/>
          </a:xfrm>
        </p:spPr>
        <p:txBody>
          <a:bodyPr/>
          <a:lstStyle/>
          <a:p>
            <a:r>
              <a:rPr lang="en-US" sz="2000" dirty="0" smtClean="0"/>
              <a:t>PowerShell – Anywhere, anytime, on any device!</a:t>
            </a:r>
          </a:p>
          <a:p>
            <a:r>
              <a:rPr lang="en-US" sz="2000" dirty="0"/>
              <a:t>Install-</a:t>
            </a:r>
            <a:r>
              <a:rPr lang="en-US" sz="2000" dirty="0" err="1"/>
              <a:t>WindowsFeature</a:t>
            </a:r>
            <a:r>
              <a:rPr lang="en-US" sz="2000" dirty="0"/>
              <a:t> –Name </a:t>
            </a:r>
            <a:r>
              <a:rPr lang="en-US" sz="2000" dirty="0" err="1"/>
              <a:t>WindowsPowerShellWebAccess</a:t>
            </a:r>
            <a:r>
              <a:rPr lang="en-US" sz="2000" dirty="0"/>
              <a:t> </a:t>
            </a:r>
          </a:p>
          <a:p>
            <a:pPr>
              <a:defRPr/>
            </a:pPr>
            <a:r>
              <a:rPr lang="en-US" sz="2000" dirty="0"/>
              <a:t>Get-Help *</a:t>
            </a:r>
            <a:r>
              <a:rPr lang="en-US" sz="2000" dirty="0" err="1"/>
              <a:t>Pswa</a:t>
            </a:r>
            <a:r>
              <a:rPr lang="en-US" sz="2000" dirty="0" smtClean="0"/>
              <a:t>*</a:t>
            </a:r>
            <a:endParaRPr lang="en-US" sz="2000" dirty="0"/>
          </a:p>
          <a:p>
            <a:pPr>
              <a:defRPr/>
            </a:pPr>
            <a:r>
              <a:rPr lang="en-US" sz="2000" dirty="0"/>
              <a:t>Install-</a:t>
            </a:r>
            <a:r>
              <a:rPr lang="en-US" sz="2000" dirty="0" err="1"/>
              <a:t>PswaWebApplication</a:t>
            </a:r>
            <a:r>
              <a:rPr lang="en-US" sz="2000" dirty="0"/>
              <a:t> –</a:t>
            </a:r>
            <a:r>
              <a:rPr lang="en-US" sz="2000" dirty="0" err="1"/>
              <a:t>UseTestCertificate</a:t>
            </a:r>
            <a:endParaRPr lang="en-US" sz="2000" dirty="0"/>
          </a:p>
          <a:p>
            <a:pPr>
              <a:defRPr/>
            </a:pPr>
            <a:r>
              <a:rPr lang="en-US" sz="2000" dirty="0" smtClean="0"/>
              <a:t># Use </a:t>
            </a:r>
            <a:r>
              <a:rPr lang="en-US" sz="2000" dirty="0"/>
              <a:t>the –</a:t>
            </a:r>
            <a:r>
              <a:rPr lang="en-US" sz="2000" dirty="0" err="1"/>
              <a:t>useTestCertificate</a:t>
            </a:r>
            <a:r>
              <a:rPr lang="en-US" sz="2000" dirty="0"/>
              <a:t> for testing (Expires in 90 days)</a:t>
            </a:r>
          </a:p>
          <a:p>
            <a:r>
              <a:rPr lang="en-US" sz="2000" dirty="0" smtClean="0"/>
              <a:t>Add</a:t>
            </a:r>
            <a:r>
              <a:rPr lang="en-US" sz="2000" dirty="0"/>
              <a:t>-</a:t>
            </a:r>
            <a:r>
              <a:rPr lang="en-US" sz="2000" dirty="0" err="1"/>
              <a:t>PswaAuthorizationRule</a:t>
            </a:r>
            <a:r>
              <a:rPr lang="en-US" sz="2000" dirty="0"/>
              <a:t> –</a:t>
            </a:r>
            <a:r>
              <a:rPr lang="en-US" sz="2000" dirty="0" err="1"/>
              <a:t>userName</a:t>
            </a:r>
            <a:r>
              <a:rPr lang="en-US" sz="2000" dirty="0"/>
              <a:t> &lt;Domain\User | Computer\user&gt; -</a:t>
            </a:r>
            <a:r>
              <a:rPr lang="en-US" sz="2000" dirty="0" err="1"/>
              <a:t>ComputerName</a:t>
            </a:r>
            <a:r>
              <a:rPr lang="en-US" sz="2000" dirty="0"/>
              <a:t> &lt;Computer&gt; -</a:t>
            </a:r>
            <a:r>
              <a:rPr lang="en-US" sz="2000" dirty="0" err="1"/>
              <a:t>ConfigurationName</a:t>
            </a:r>
            <a:r>
              <a:rPr lang="en-US" sz="2000" dirty="0"/>
              <a:t> </a:t>
            </a:r>
            <a:r>
              <a:rPr lang="en-US" sz="2000" dirty="0" err="1"/>
              <a:t>AdminsOnly</a:t>
            </a:r>
            <a:endParaRPr lang="en-US" sz="2000" dirty="0"/>
          </a:p>
          <a:p>
            <a:endParaRPr lang="en-US" dirty="0"/>
          </a:p>
        </p:txBody>
      </p:sp>
      <p:pic>
        <p:nvPicPr>
          <p:cNvPr id="6" name="Picture 5" descr="PS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77" y="4250396"/>
            <a:ext cx="8077814" cy="260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9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DevOps 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98489" y="1355653"/>
            <a:ext cx="10287000" cy="46481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Reduced outages</a:t>
            </a:r>
          </a:p>
          <a:p>
            <a:r>
              <a:rPr lang="en-US" dirty="0" smtClean="0"/>
              <a:t>Rapid deployment</a:t>
            </a:r>
          </a:p>
          <a:p>
            <a:r>
              <a:rPr lang="en-US" dirty="0" smtClean="0"/>
              <a:t>Run towards change, not away</a:t>
            </a:r>
          </a:p>
          <a:p>
            <a:r>
              <a:rPr lang="en-US" dirty="0" smtClean="0"/>
              <a:t>Fail often, recover fast</a:t>
            </a:r>
          </a:p>
        </p:txBody>
      </p:sp>
    </p:spTree>
    <p:extLst>
      <p:ext uri="{BB962C8B-B14F-4D97-AF65-F5344CB8AC3E}">
        <p14:creationId xmlns:p14="http://schemas.microsoft.com/office/powerpoint/2010/main" val="73627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Not the end yet!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More to come!</a:t>
            </a:r>
          </a:p>
          <a:p>
            <a:r>
              <a:rPr lang="en-US" dirty="0" smtClean="0"/>
              <a:t>Managing in scale and in real time!</a:t>
            </a:r>
          </a:p>
          <a:p>
            <a:r>
              <a:rPr lang="en-US" dirty="0" smtClean="0"/>
              <a:t>Automation and scripting!</a:t>
            </a:r>
          </a:p>
          <a:p>
            <a:r>
              <a:rPr lang="en-US" dirty="0" smtClean="0"/>
              <a:t>Great resource: Free!</a:t>
            </a:r>
          </a:p>
          <a:p>
            <a:r>
              <a:rPr lang="en-US" dirty="0" smtClean="0"/>
              <a:t>Secrets of PowerShell Remoting – Don Jones and Tobias </a:t>
            </a:r>
            <a:r>
              <a:rPr lang="en-US" dirty="0" err="1" smtClean="0"/>
              <a:t>Weltner</a:t>
            </a:r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powershell.org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/</a:t>
            </a:r>
            <a:r>
              <a:rPr lang="en-US" dirty="0" err="1"/>
              <a:t>powershell</a:t>
            </a:r>
            <a:r>
              <a:rPr lang="en-US" dirty="0"/>
              <a:t>-books/</a:t>
            </a:r>
          </a:p>
        </p:txBody>
      </p:sp>
    </p:spTree>
    <p:extLst>
      <p:ext uri="{BB962C8B-B14F-4D97-AF65-F5344CB8AC3E}">
        <p14:creationId xmlns:p14="http://schemas.microsoft.com/office/powerpoint/2010/main" val="18173944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in Scale - Remoting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93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Reusable Sessions</a:t>
            </a:r>
          </a:p>
          <a:p>
            <a:r>
              <a:rPr lang="en-GB" dirty="0" smtClean="0"/>
              <a:t>Sessions with Invoke-Command</a:t>
            </a:r>
          </a:p>
          <a:p>
            <a:r>
              <a:rPr lang="en-GB" dirty="0" smtClean="0"/>
              <a:t>Real-world deployment of a website</a:t>
            </a:r>
          </a:p>
          <a:p>
            <a:r>
              <a:rPr lang="en-GB" dirty="0" smtClean="0"/>
              <a:t>Getting commands from anywhere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70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Reusable </a:t>
            </a:r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Sessions</a:t>
            </a:r>
          </a:p>
        </p:txBody>
      </p:sp>
      <p:pic>
        <p:nvPicPr>
          <p:cNvPr id="860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86" y="1900646"/>
            <a:ext cx="8403771" cy="1998617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86" y="4271554"/>
            <a:ext cx="8403771" cy="1998617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7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Sessions with Invoke-Command</a:t>
            </a:r>
          </a:p>
        </p:txBody>
      </p:sp>
      <p:pic>
        <p:nvPicPr>
          <p:cNvPr id="890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2" y="1770017"/>
            <a:ext cx="8403771" cy="2468880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43" y="3089366"/>
            <a:ext cx="8403771" cy="3409406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63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Getting commands from </a:t>
            </a:r>
            <a:r>
              <a:rPr lang="en-GB" dirty="0" smtClean="0"/>
              <a:t>anywhere - </a:t>
            </a:r>
            <a:r>
              <a:rPr lang="en-GB" dirty="0"/>
              <a:t/>
            </a:r>
            <a:br>
              <a:rPr lang="en-GB" dirty="0"/>
            </a:br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Implicit </a:t>
            </a:r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Remoting</a:t>
            </a:r>
          </a:p>
        </p:txBody>
      </p:sp>
      <p:pic>
        <p:nvPicPr>
          <p:cNvPr id="901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35" y="1606078"/>
            <a:ext cx="10771834" cy="4692152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559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Toolmaking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37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new ISE</a:t>
            </a:r>
          </a:p>
          <a:p>
            <a:r>
              <a:rPr lang="en-GB" dirty="0" smtClean="0"/>
              <a:t>Making commands repeatable</a:t>
            </a:r>
          </a:p>
          <a:p>
            <a:r>
              <a:rPr lang="en-GB" dirty="0" smtClean="0"/>
              <a:t>Adding parameters to your script</a:t>
            </a:r>
          </a:p>
          <a:p>
            <a:r>
              <a:rPr lang="en-GB" dirty="0" smtClean="0"/>
              <a:t>Documenting your script</a:t>
            </a:r>
          </a:p>
          <a:p>
            <a:r>
              <a:rPr lang="en-GB" dirty="0" smtClean="0"/>
              <a:t>Turning your script into a tool for others</a:t>
            </a:r>
          </a:p>
          <a:p>
            <a:r>
              <a:rPr lang="en-GB" dirty="0" smtClean="0"/>
              <a:t>Storing your tools in a module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0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Bold" charset="0"/>
                <a:ea typeface="ヒラギノ角ゴ ProN W6" charset="0"/>
                <a:cs typeface="ヒラギノ角ゴ ProN W6" charset="0"/>
              </a:rPr>
              <a:t>Execution Policy</a:t>
            </a: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914255" y="1370228"/>
            <a:ext cx="4644571" cy="5150601"/>
          </a:xfrm>
          <a:prstGeom prst="rect">
            <a:avLst/>
          </a:prstGeom>
        </p:spPr>
        <p:txBody>
          <a:bodyPr lIns="50237" tIns="25119" rIns="50237" bIns="25119"/>
          <a:lstStyle/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By default, PowerShell does not run scripts.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Get/Set-</a:t>
            </a:r>
            <a:r>
              <a:rPr lang="en-US" sz="2400" b="0" dirty="0" err="1">
                <a:latin typeface="Arial Bold" charset="0"/>
                <a:ea typeface="ヒラギノ角ゴ ProN W6" charset="0"/>
                <a:cs typeface="ヒラギノ角ゴ ProN W6" charset="0"/>
              </a:rPr>
              <a:t>ExecutionPolicy</a:t>
            </a:r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Restricted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Unrestricted</a:t>
            </a:r>
          </a:p>
          <a:p>
            <a:r>
              <a:rPr lang="en-US" sz="2400" b="0" dirty="0" err="1">
                <a:latin typeface="Arial Bold" charset="0"/>
                <a:ea typeface="ヒラギノ角ゴ ProN W6" charset="0"/>
                <a:cs typeface="ヒラギノ角ゴ ProN W6" charset="0"/>
              </a:rPr>
              <a:t>AllSigned</a:t>
            </a:r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  <a:p>
            <a:r>
              <a:rPr lang="en-US" sz="2400" b="0" dirty="0" err="1">
                <a:latin typeface="Arial Bold" charset="0"/>
                <a:ea typeface="ヒラギノ角ゴ ProN W6" charset="0"/>
                <a:cs typeface="ヒラギノ角ゴ ProN W6" charset="0"/>
              </a:rPr>
              <a:t>RemoteSigned</a:t>
            </a:r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  <a:p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Bypass</a:t>
            </a:r>
          </a:p>
          <a:p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Undefined</a:t>
            </a:r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Can be set with Group Policy</a:t>
            </a:r>
          </a:p>
        </p:txBody>
      </p:sp>
    </p:spTree>
    <p:extLst>
      <p:ext uri="{BB962C8B-B14F-4D97-AF65-F5344CB8AC3E}">
        <p14:creationId xmlns:p14="http://schemas.microsoft.com/office/powerpoint/2010/main" val="12623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Variables: A </a:t>
            </a:r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place </a:t>
            </a:r>
            <a:r>
              <a:rPr lang="en-US" dirty="0">
                <a:latin typeface="Arial Bold" charset="0"/>
                <a:ea typeface="ヒラギノ角ゴ ProN W6" charset="0"/>
                <a:cs typeface="ヒラギノ角ゴ ProN W6" charset="0"/>
              </a:rPr>
              <a:t>to </a:t>
            </a:r>
            <a:r>
              <a:rPr lang="en-US" dirty="0" smtClean="0">
                <a:latin typeface="Arial Bold" charset="0"/>
                <a:ea typeface="ヒラギノ角ゴ ProN W6" charset="0"/>
                <a:cs typeface="ヒラギノ角ゴ ProN W6" charset="0"/>
              </a:rPr>
              <a:t>store stuff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39321" y="1265476"/>
            <a:ext cx="4644571" cy="4016829"/>
          </a:xfrm>
          <a:prstGeom prst="rect">
            <a:avLst/>
          </a:prstGeom>
        </p:spPr>
        <p:txBody>
          <a:bodyPr lIns="50237" tIns="25119" rIns="50237" bIns="25119"/>
          <a:lstStyle/>
          <a:p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Use $ to create and use variables</a:t>
            </a:r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Can contain letters, numbers, spaces and underscores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Don</a:t>
            </a:r>
            <a:r>
              <a:rPr lang="ja-JP" altLang="en-US" sz="2400" b="0" dirty="0">
                <a:latin typeface="Arial" charset="0"/>
                <a:ea typeface="ヒラギノ角ゴ ProN W6" charset="0"/>
                <a:cs typeface="ヒラギノ角ゴ ProN W6" charset="0"/>
              </a:rPr>
              <a:t>’</a:t>
            </a:r>
            <a:r>
              <a:rPr lang="en-US" altLang="ja-JP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t persist after Shell exits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New-Variable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Set-Variable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Get-Variable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Clear-Variable</a:t>
            </a:r>
          </a:p>
          <a:p>
            <a:r>
              <a:rPr lang="en-US" sz="2400" b="0" dirty="0">
                <a:latin typeface="Arial Bold" charset="0"/>
                <a:ea typeface="ヒラギノ角ゴ ProN W6" charset="0"/>
                <a:cs typeface="ヒラギノ角ゴ ProN W6" charset="0"/>
              </a:rPr>
              <a:t>Remove-</a:t>
            </a:r>
            <a:r>
              <a:rPr lang="en-US" sz="2400" b="0" dirty="0" smtClean="0">
                <a:latin typeface="Arial Bold" charset="0"/>
                <a:ea typeface="ヒラギノ角ゴ ProN W6" charset="0"/>
                <a:cs typeface="ヒラギノ角ゴ ProN W6" charset="0"/>
              </a:rPr>
              <a:t>Variable</a:t>
            </a:r>
          </a:p>
          <a:p>
            <a:endParaRPr lang="en-US" sz="2400" b="0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  <p:pic>
        <p:nvPicPr>
          <p:cNvPr id="7680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785" y="1781303"/>
            <a:ext cx="2505529" cy="372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32" y="1311165"/>
            <a:ext cx="2080079" cy="372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7" name="Rectangle 8"/>
          <p:cNvSpPr>
            <a:spLocks/>
          </p:cNvSpPr>
          <p:nvPr/>
        </p:nvSpPr>
        <p:spPr bwMode="auto">
          <a:xfrm>
            <a:off x="10312400" y="5473337"/>
            <a:ext cx="181429" cy="24819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1" hangingPunct="1"/>
            <a:endParaRPr lang="en-US"/>
          </a:p>
        </p:txBody>
      </p:sp>
      <p:sp>
        <p:nvSpPr>
          <p:cNvPr id="76808" name="Rectangle 10"/>
          <p:cNvSpPr>
            <a:spLocks/>
          </p:cNvSpPr>
          <p:nvPr/>
        </p:nvSpPr>
        <p:spPr bwMode="auto">
          <a:xfrm>
            <a:off x="7829405" y="1282451"/>
            <a:ext cx="4049486" cy="91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Note: The $ is not part of the variable name, it</a:t>
            </a:r>
            <a:r>
              <a:rPr lang="ja-JP" altLang="en-US" dirty="0">
                <a:latin typeface="Arial" charset="0"/>
                <a:ea typeface="MS PGothic" charset="0"/>
                <a:cs typeface="MS PGothic" charset="0"/>
                <a:sym typeface="Arial Bold" charset="0"/>
              </a:rPr>
              <a:t>’</a:t>
            </a:r>
            <a:r>
              <a:rPr lang="en-US" altLang="ja-JP" dirty="0">
                <a:latin typeface="Arial Bold" charset="0"/>
                <a:sym typeface="Arial Bold" charset="0"/>
              </a:rPr>
              <a:t>s a cue to access the contents of the variable</a:t>
            </a:r>
            <a:endParaRPr lang="en-US" dirty="0">
              <a:latin typeface="Arial Bold" charset="0"/>
              <a:sym typeface="Arial Bold" charset="0"/>
            </a:endParaRPr>
          </a:p>
        </p:txBody>
      </p:sp>
      <p:grpSp>
        <p:nvGrpSpPr>
          <p:cNvPr id="11" name="Group 4"/>
          <p:cNvGrpSpPr>
            <a:grpSpLocks/>
          </p:cNvGrpSpPr>
          <p:nvPr/>
        </p:nvGrpSpPr>
        <p:grpSpPr bwMode="auto">
          <a:xfrm>
            <a:off x="8252502" y="2267123"/>
            <a:ext cx="2954320" cy="4423928"/>
            <a:chOff x="0" y="0"/>
            <a:chExt cx="3800" cy="5992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0" t="208" r="186" b="258"/>
            <a:stretch>
              <a:fillRect/>
            </a:stretch>
          </p:blipFill>
          <p:spPr bwMode="auto">
            <a:xfrm>
              <a:off x="128" y="96"/>
              <a:ext cx="3537" cy="5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800" cy="5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356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DevOps 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98489" y="1100471"/>
            <a:ext cx="10287000" cy="46481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High </a:t>
            </a:r>
            <a:r>
              <a:rPr lang="en-US" dirty="0"/>
              <a:t>performers </a:t>
            </a:r>
            <a:r>
              <a:rPr lang="en-US" dirty="0" smtClean="0"/>
              <a:t>decisively outperform lower </a:t>
            </a:r>
            <a:r>
              <a:rPr lang="en-US" dirty="0"/>
              <a:t>preforming competition</a:t>
            </a:r>
          </a:p>
          <a:p>
            <a:r>
              <a:rPr lang="en-US" dirty="0"/>
              <a:t>Deploy 200 times for frequently</a:t>
            </a:r>
          </a:p>
          <a:p>
            <a:r>
              <a:rPr lang="en-US" dirty="0" smtClean="0"/>
              <a:t>Recover </a:t>
            </a:r>
            <a:r>
              <a:rPr lang="en-US" dirty="0"/>
              <a:t>24 times faster</a:t>
            </a:r>
          </a:p>
          <a:p>
            <a:r>
              <a:rPr lang="en-US" dirty="0"/>
              <a:t>3 times lower change failure </a:t>
            </a:r>
            <a:r>
              <a:rPr lang="en-US" dirty="0" smtClean="0"/>
              <a:t>rate</a:t>
            </a:r>
          </a:p>
          <a:p>
            <a:r>
              <a:rPr lang="en-US" dirty="0"/>
              <a:t>https://puppet.com/resources/white-paper/2016-state-of-devops-report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41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commands repeatable</a:t>
            </a:r>
            <a:br>
              <a:rPr lang="en-GB" dirty="0"/>
            </a:br>
            <a:endParaRPr lang="en-US" dirty="0"/>
          </a:p>
        </p:txBody>
      </p:sp>
      <p:pic>
        <p:nvPicPr>
          <p:cNvPr id="5" name="Picture 4" descr="IS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07" y="1647344"/>
            <a:ext cx="11141361" cy="2684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01547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Adding parameters to your script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 descr="Script1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49" y="1316797"/>
            <a:ext cx="11730504" cy="4697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89578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Documenting your script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 descr="Script1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32" y="846035"/>
            <a:ext cx="10526033" cy="6011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71102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Turning your script into a tool for others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 descr="script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8" y="1243933"/>
            <a:ext cx="11491710" cy="5276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1277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Storing your tools in a module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 descr="script4.psm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32" y="890395"/>
            <a:ext cx="10382020" cy="5790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11708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PowerShell Desired State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20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8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4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purpose for PowerShell</a:t>
            </a:r>
          </a:p>
          <a:p>
            <a:r>
              <a:rPr lang="en-GB" dirty="0"/>
              <a:t>Installing PowerShell – Windows Management Framework</a:t>
            </a:r>
          </a:p>
          <a:p>
            <a:r>
              <a:rPr lang="en-GB" dirty="0"/>
              <a:t>Launching PowerShell for the administrator</a:t>
            </a:r>
          </a:p>
          <a:p>
            <a:r>
              <a:rPr lang="en-GB" dirty="0"/>
              <a:t>Customize the shell for comfort</a:t>
            </a:r>
          </a:p>
          <a:p>
            <a:r>
              <a:rPr lang="en-GB" dirty="0"/>
              <a:t>Getting familiar with the shell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04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ceworldAustin2017_Powerpoint_Roboto_0613" id="{83D09315-7A1D-9F44-A1AD-49760574B16D}" vid="{E3178DEA-5BB8-7F41-8FDD-24736F537C7D}"/>
    </a:ext>
  </a:extLst>
</a:theme>
</file>

<file path=ppt/theme/theme2.xml><?xml version="1.0" encoding="utf-8"?>
<a:theme xmlns:a="http://schemas.openxmlformats.org/drawingml/2006/main" name="Speaker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ceworldAustin2017_Powerpoint_Roboto_0613" id="{83D09315-7A1D-9F44-A1AD-49760574B16D}" vid="{9BA296B9-ADA8-1740-BC36-F044CD904B5C}"/>
    </a:ext>
  </a:extLst>
</a:theme>
</file>

<file path=ppt/theme/theme3.xml><?xml version="1.0" encoding="utf-8"?>
<a:theme xmlns:a="http://schemas.openxmlformats.org/drawingml/2006/main" name="Content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ceworldAustin2017_Powerpoint_Roboto_0613" id="{83D09315-7A1D-9F44-A1AD-49760574B16D}" vid="{4A56D5F3-387A-2746-AA28-F3FCE5530FA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SpiceworldAustin2017_Presentation_Roboto_0614 (1)</Template>
  <TotalTime>40</TotalTime>
  <Words>1289</Words>
  <Application>Microsoft Macintosh PowerPoint</Application>
  <PresentationFormat>Widescreen</PresentationFormat>
  <Paragraphs>282</Paragraphs>
  <Slides>77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77</vt:i4>
      </vt:variant>
    </vt:vector>
  </HeadingPairs>
  <TitlesOfParts>
    <vt:vector size="94" baseType="lpstr">
      <vt:lpstr>.LucidaGrandeUI</vt:lpstr>
      <vt:lpstr>Arial Bold</vt:lpstr>
      <vt:lpstr>Calibri</vt:lpstr>
      <vt:lpstr>Courier New</vt:lpstr>
      <vt:lpstr>Gotham Book</vt:lpstr>
      <vt:lpstr>Gotham Medium</vt:lpstr>
      <vt:lpstr>MS PGothic</vt:lpstr>
      <vt:lpstr>ＭＳ Ｐゴシック</vt:lpstr>
      <vt:lpstr>Roboto Medium</vt:lpstr>
      <vt:lpstr>Segoe</vt:lpstr>
      <vt:lpstr>Segoe UI Light</vt:lpstr>
      <vt:lpstr>ヒラギノ角ゴ ProN W3</vt:lpstr>
      <vt:lpstr>ヒラギノ角ゴ ProN W6</vt:lpstr>
      <vt:lpstr>Arial</vt:lpstr>
      <vt:lpstr>Title Slides</vt:lpstr>
      <vt:lpstr>Speaker Slides</vt:lpstr>
      <vt:lpstr>Content Slides</vt:lpstr>
      <vt:lpstr>PowerShell Workshop</vt:lpstr>
      <vt:lpstr>PowerShell Workshop</vt:lpstr>
      <vt:lpstr>Where can I get the slides and labs?</vt:lpstr>
      <vt:lpstr>Course Topics</vt:lpstr>
      <vt:lpstr>Why PowerShell Matters</vt:lpstr>
      <vt:lpstr>Why DevOps Matters</vt:lpstr>
      <vt:lpstr>Why DevOps Matters</vt:lpstr>
      <vt:lpstr>Getting Started</vt:lpstr>
      <vt:lpstr>Module Overview</vt:lpstr>
      <vt:lpstr>Launching PowerShell for the Administrator </vt:lpstr>
      <vt:lpstr>Customize the shell for comfort </vt:lpstr>
      <vt:lpstr>Getting familiar with the shell </vt:lpstr>
      <vt:lpstr>The Help System</vt:lpstr>
      <vt:lpstr>Module Overview</vt:lpstr>
      <vt:lpstr>Why you need help </vt:lpstr>
      <vt:lpstr>Updatable Help </vt:lpstr>
      <vt:lpstr>Discoverability with the Help system </vt:lpstr>
      <vt:lpstr>Understanding Syntax </vt:lpstr>
      <vt:lpstr>Real-World using Help </vt:lpstr>
      <vt:lpstr>The Pipeline: Getting Connected</vt:lpstr>
      <vt:lpstr>Module Overview</vt:lpstr>
      <vt:lpstr>What’s the pipeline and what does it do? </vt:lpstr>
      <vt:lpstr>Exporting/Importing CSV </vt:lpstr>
      <vt:lpstr>Exporting/Importing XML </vt:lpstr>
      <vt:lpstr>Other files and printers </vt:lpstr>
      <vt:lpstr>Displaying information in a GUI </vt:lpstr>
      <vt:lpstr>Making a webpage of information </vt:lpstr>
      <vt:lpstr>Cmdlets that kill </vt:lpstr>
      <vt:lpstr>Extending the Shell</vt:lpstr>
      <vt:lpstr>Module Overview</vt:lpstr>
      <vt:lpstr>Like the MMC - One Shell does it all</vt:lpstr>
      <vt:lpstr>Finding &amp; Adding Modules</vt:lpstr>
      <vt:lpstr>Discovering new commands</vt:lpstr>
      <vt:lpstr>Objects for the Admin</vt:lpstr>
      <vt:lpstr>Module Overview</vt:lpstr>
      <vt:lpstr>Object across the pipeline </vt:lpstr>
      <vt:lpstr> Getting the information you need</vt:lpstr>
      <vt:lpstr>Sorting Objects</vt:lpstr>
      <vt:lpstr>Selecting Objects</vt:lpstr>
      <vt:lpstr>Custom Properties</vt:lpstr>
      <vt:lpstr>Filter Object Out of the Pipeline</vt:lpstr>
      <vt:lpstr>Comparison Operators</vt:lpstr>
      <vt:lpstr>Methods – When no cmdlet exists</vt:lpstr>
      <vt:lpstr>The Pipeline: Deeper</vt:lpstr>
      <vt:lpstr>Module Overview</vt:lpstr>
      <vt:lpstr>How the pipeline really works - The 4 step solution </vt:lpstr>
      <vt:lpstr>ByValue</vt:lpstr>
      <vt:lpstr>ByPropertyName</vt:lpstr>
      <vt:lpstr>ByPropertyName</vt:lpstr>
      <vt:lpstr>What if my property doesn’t match – Customize it!</vt:lpstr>
      <vt:lpstr>The Parenthetical – when all else fails</vt:lpstr>
      <vt:lpstr>The Parenthetical – when all else fails</vt:lpstr>
      <vt:lpstr>The Power in PowerShell - Remoting</vt:lpstr>
      <vt:lpstr>Module Overview</vt:lpstr>
      <vt:lpstr>Overview of Remoting</vt:lpstr>
      <vt:lpstr>Enable Remoting</vt:lpstr>
      <vt:lpstr>One to One - Interactive</vt:lpstr>
      <vt:lpstr>One-To-Many</vt:lpstr>
      <vt:lpstr>PowerShell Web Access</vt:lpstr>
      <vt:lpstr>Not the end yet! </vt:lpstr>
      <vt:lpstr>Automation in Scale - Remoting</vt:lpstr>
      <vt:lpstr>Module Overview</vt:lpstr>
      <vt:lpstr>Reusable Sessions</vt:lpstr>
      <vt:lpstr>Sessions with Invoke-Command</vt:lpstr>
      <vt:lpstr>Getting commands from anywhere -  Implicit Remoting</vt:lpstr>
      <vt:lpstr>Introduction to Toolmaking</vt:lpstr>
      <vt:lpstr>Module Overview</vt:lpstr>
      <vt:lpstr>Execution Policy</vt:lpstr>
      <vt:lpstr>Variables: A place to store stuff</vt:lpstr>
      <vt:lpstr>Making commands repeatable </vt:lpstr>
      <vt:lpstr>Adding parameters to your script </vt:lpstr>
      <vt:lpstr>Documenting your script </vt:lpstr>
      <vt:lpstr>Turning your script into a tool for others </vt:lpstr>
      <vt:lpstr>Storing your tools in a module </vt:lpstr>
      <vt:lpstr>Introduction to PowerShell Desired State Configuration</vt:lpstr>
      <vt:lpstr>ANY Questions?</vt:lpstr>
      <vt:lpstr>Thank You!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 2 lines CENTERED</dc:title>
  <dc:creator>Matthew Kohn</dc:creator>
  <cp:lastModifiedBy>Jason Helmick</cp:lastModifiedBy>
  <cp:revision>7</cp:revision>
  <cp:lastPrinted>2017-04-07T16:57:56Z</cp:lastPrinted>
  <dcterms:created xsi:type="dcterms:W3CDTF">2017-06-16T17:11:53Z</dcterms:created>
  <dcterms:modified xsi:type="dcterms:W3CDTF">2017-09-13T17:19:45Z</dcterms:modified>
</cp:coreProperties>
</file>